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87" r:id="rId2"/>
    <p:sldId id="358" r:id="rId3"/>
    <p:sldId id="1200" r:id="rId4"/>
    <p:sldId id="1201" r:id="rId5"/>
    <p:sldId id="1206" r:id="rId6"/>
    <p:sldId id="1207" r:id="rId7"/>
    <p:sldId id="1202" r:id="rId8"/>
    <p:sldId id="1205" r:id="rId9"/>
    <p:sldId id="1203" r:id="rId10"/>
    <p:sldId id="1204" r:id="rId11"/>
    <p:sldId id="1195" r:id="rId12"/>
    <p:sldId id="1214" r:id="rId13"/>
    <p:sldId id="1182" r:id="rId14"/>
    <p:sldId id="1188" r:id="rId15"/>
    <p:sldId id="1208" r:id="rId16"/>
    <p:sldId id="1209" r:id="rId17"/>
    <p:sldId id="1210" r:id="rId18"/>
    <p:sldId id="1198" r:id="rId19"/>
    <p:sldId id="1211" r:id="rId20"/>
    <p:sldId id="1212" r:id="rId21"/>
    <p:sldId id="1186" r:id="rId22"/>
    <p:sldId id="1213" r:id="rId23"/>
    <p:sldId id="1215" r:id="rId24"/>
    <p:sldId id="1140" r:id="rId25"/>
    <p:sldId id="381" r:id="rId26"/>
    <p:sldId id="382" r:id="rId27"/>
    <p:sldId id="379" r:id="rId28"/>
    <p:sldId id="1181" r:id="rId29"/>
    <p:sldId id="1118" r:id="rId30"/>
    <p:sldId id="331" r:id="rId31"/>
    <p:sldId id="1216" r:id="rId32"/>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00"/>
            <p14:sldId id="1201"/>
            <p14:sldId id="1206"/>
            <p14:sldId id="1207"/>
            <p14:sldId id="1202"/>
            <p14:sldId id="1205"/>
            <p14:sldId id="1203"/>
            <p14:sldId id="1204"/>
            <p14:sldId id="1195"/>
            <p14:sldId id="1214"/>
            <p14:sldId id="1182"/>
            <p14:sldId id="1188"/>
            <p14:sldId id="1208"/>
            <p14:sldId id="1209"/>
            <p14:sldId id="1210"/>
            <p14:sldId id="1198"/>
            <p14:sldId id="1211"/>
            <p14:sldId id="1212"/>
            <p14:sldId id="1186"/>
            <p14:sldId id="1213"/>
            <p14:sldId id="1215"/>
            <p14:sldId id="1140"/>
            <p14:sldId id="381"/>
            <p14:sldId id="382"/>
            <p14:sldId id="379"/>
            <p14:sldId id="1181"/>
            <p14:sldId id="1118"/>
            <p14:sldId id="331"/>
            <p14:sldId id="121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D237"/>
    <a:srgbClr val="000000"/>
    <a:srgbClr val="00EDB5"/>
    <a:srgbClr val="F3622C"/>
    <a:srgbClr val="20D3FF"/>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31E88-6E2A-4883-97C6-B0E5CD1A0C93}" v="1" dt="2023-10-18T13:33:20.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autoAdjust="0"/>
    <p:restoredTop sz="89225" autoAdjust="0"/>
  </p:normalViewPr>
  <p:slideViewPr>
    <p:cSldViewPr snapToGrid="0" snapToObjects="1" showGuides="1">
      <p:cViewPr varScale="1">
        <p:scale>
          <a:sx n="95" d="100"/>
          <a:sy n="95" d="100"/>
        </p:scale>
        <p:origin x="864" y="7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5F731E88-6E2A-4883-97C6-B0E5CD1A0C93}"/>
    <pc:docChg chg="custSel addSld delSld modSld sldOrd modSection">
      <pc:chgData name="Mark Fishpool" userId="b7923bd0fa9cf83f" providerId="LiveId" clId="{5F731E88-6E2A-4883-97C6-B0E5CD1A0C93}" dt="2023-10-18T23:15:55.127" v="375" actId="207"/>
      <pc:docMkLst>
        <pc:docMk/>
      </pc:docMkLst>
      <pc:sldChg chg="modSp add mod">
        <pc:chgData name="Mark Fishpool" userId="b7923bd0fa9cf83f" providerId="LiveId" clId="{5F731E88-6E2A-4883-97C6-B0E5CD1A0C93}" dt="2023-10-18T13:33:55.371" v="32" actId="20577"/>
        <pc:sldMkLst>
          <pc:docMk/>
          <pc:sldMk cId="2274941142" sldId="331"/>
        </pc:sldMkLst>
        <pc:spChg chg="mod">
          <ac:chgData name="Mark Fishpool" userId="b7923bd0fa9cf83f" providerId="LiveId" clId="{5F731E88-6E2A-4883-97C6-B0E5CD1A0C93}" dt="2023-10-18T13:33:55.371" v="32" actId="20577"/>
          <ac:spMkLst>
            <pc:docMk/>
            <pc:sldMk cId="2274941142" sldId="331"/>
            <ac:spMk id="6" creationId="{BDEC6B68-1DF4-4A6D-64AB-8D05D847C450}"/>
          </ac:spMkLst>
        </pc:spChg>
      </pc:sldChg>
      <pc:sldChg chg="ord">
        <pc:chgData name="Mark Fishpool" userId="b7923bd0fa9cf83f" providerId="LiveId" clId="{5F731E88-6E2A-4883-97C6-B0E5CD1A0C93}" dt="2023-10-18T13:35:07.531" v="208"/>
        <pc:sldMkLst>
          <pc:docMk/>
          <pc:sldMk cId="3816047429" sldId="379"/>
        </pc:sldMkLst>
      </pc:sldChg>
      <pc:sldChg chg="modSp mod">
        <pc:chgData name="Mark Fishpool" userId="b7923bd0fa9cf83f" providerId="LiveId" clId="{5F731E88-6E2A-4883-97C6-B0E5CD1A0C93}" dt="2023-10-18T23:15:22.510" v="373" actId="20577"/>
        <pc:sldMkLst>
          <pc:docMk/>
          <pc:sldMk cId="3590885054" sldId="381"/>
        </pc:sldMkLst>
        <pc:spChg chg="mod">
          <ac:chgData name="Mark Fishpool" userId="b7923bd0fa9cf83f" providerId="LiveId" clId="{5F731E88-6E2A-4883-97C6-B0E5CD1A0C93}" dt="2023-10-18T23:15:22.510" v="373" actId="20577"/>
          <ac:spMkLst>
            <pc:docMk/>
            <pc:sldMk cId="3590885054" sldId="381"/>
            <ac:spMk id="3" creationId="{60C0AF58-AE67-49F5-BAD7-F6278F3BEFC9}"/>
          </ac:spMkLst>
        </pc:spChg>
      </pc:sldChg>
      <pc:sldChg chg="modSp add mod">
        <pc:chgData name="Mark Fishpool" userId="b7923bd0fa9cf83f" providerId="LiveId" clId="{5F731E88-6E2A-4883-97C6-B0E5CD1A0C93}" dt="2023-10-18T13:33:25.283" v="10" actId="20577"/>
        <pc:sldMkLst>
          <pc:docMk/>
          <pc:sldMk cId="3842796840" sldId="1118"/>
        </pc:sldMkLst>
        <pc:spChg chg="mod">
          <ac:chgData name="Mark Fishpool" userId="b7923bd0fa9cf83f" providerId="LiveId" clId="{5F731E88-6E2A-4883-97C6-B0E5CD1A0C93}" dt="2023-10-18T13:33:25.283" v="10" actId="20577"/>
          <ac:spMkLst>
            <pc:docMk/>
            <pc:sldMk cId="3842796840" sldId="1118"/>
            <ac:spMk id="4098" creationId="{00000000-0000-0000-0000-000000000000}"/>
          </ac:spMkLst>
        </pc:spChg>
      </pc:sldChg>
      <pc:sldChg chg="modSp mod ord">
        <pc:chgData name="Mark Fishpool" userId="b7923bd0fa9cf83f" providerId="LiveId" clId="{5F731E88-6E2A-4883-97C6-B0E5CD1A0C93}" dt="2023-10-18T23:15:55.127" v="375" actId="207"/>
        <pc:sldMkLst>
          <pc:docMk/>
          <pc:sldMk cId="3528197332" sldId="1181"/>
        </pc:sldMkLst>
        <pc:graphicFrameChg chg="modGraphic">
          <ac:chgData name="Mark Fishpool" userId="b7923bd0fa9cf83f" providerId="LiveId" clId="{5F731E88-6E2A-4883-97C6-B0E5CD1A0C93}" dt="2023-10-18T23:15:55.127" v="375" actId="207"/>
          <ac:graphicFrameMkLst>
            <pc:docMk/>
            <pc:sldMk cId="3528197332" sldId="1181"/>
            <ac:graphicFrameMk id="7" creationId="{A5E1D066-C865-4DEB-8A78-F1E82A1E83C7}"/>
          </ac:graphicFrameMkLst>
        </pc:graphicFrameChg>
      </pc:sldChg>
      <pc:sldChg chg="modSp mod">
        <pc:chgData name="Mark Fishpool" userId="b7923bd0fa9cf83f" providerId="LiveId" clId="{5F731E88-6E2A-4883-97C6-B0E5CD1A0C93}" dt="2023-10-18T23:13:30.108" v="366" actId="20577"/>
        <pc:sldMkLst>
          <pc:docMk/>
          <pc:sldMk cId="1414135450" sldId="1195"/>
        </pc:sldMkLst>
        <pc:spChg chg="mod">
          <ac:chgData name="Mark Fishpool" userId="b7923bd0fa9cf83f" providerId="LiveId" clId="{5F731E88-6E2A-4883-97C6-B0E5CD1A0C93}" dt="2023-10-18T23:13:30.108" v="366" actId="20577"/>
          <ac:spMkLst>
            <pc:docMk/>
            <pc:sldMk cId="1414135450" sldId="1195"/>
            <ac:spMk id="3" creationId="{3F56CB33-DE9F-4B6F-8036-C8290164C4EC}"/>
          </ac:spMkLst>
        </pc:spChg>
      </pc:sldChg>
      <pc:sldChg chg="modSp mod">
        <pc:chgData name="Mark Fishpool" userId="b7923bd0fa9cf83f" providerId="LiveId" clId="{5F731E88-6E2A-4883-97C6-B0E5CD1A0C93}" dt="2023-10-18T13:41:21.323" v="313" actId="13926"/>
        <pc:sldMkLst>
          <pc:docMk/>
          <pc:sldMk cId="1854446675" sldId="1203"/>
        </pc:sldMkLst>
        <pc:spChg chg="mod">
          <ac:chgData name="Mark Fishpool" userId="b7923bd0fa9cf83f" providerId="LiveId" clId="{5F731E88-6E2A-4883-97C6-B0E5CD1A0C93}" dt="2023-10-18T13:41:21.323" v="313" actId="13926"/>
          <ac:spMkLst>
            <pc:docMk/>
            <pc:sldMk cId="1854446675" sldId="1203"/>
            <ac:spMk id="4" creationId="{A9AF20DF-B347-CDC7-D31C-591F0360A928}"/>
          </ac:spMkLst>
        </pc:spChg>
      </pc:sldChg>
      <pc:sldChg chg="modSp mod">
        <pc:chgData name="Mark Fishpool" userId="b7923bd0fa9cf83f" providerId="LiveId" clId="{5F731E88-6E2A-4883-97C6-B0E5CD1A0C93}" dt="2023-10-18T13:41:06.348" v="312" actId="13926"/>
        <pc:sldMkLst>
          <pc:docMk/>
          <pc:sldMk cId="2772068486" sldId="1204"/>
        </pc:sldMkLst>
        <pc:spChg chg="mod">
          <ac:chgData name="Mark Fishpool" userId="b7923bd0fa9cf83f" providerId="LiveId" clId="{5F731E88-6E2A-4883-97C6-B0E5CD1A0C93}" dt="2023-10-18T13:41:06.348" v="312" actId="13926"/>
          <ac:spMkLst>
            <pc:docMk/>
            <pc:sldMk cId="2772068486" sldId="1204"/>
            <ac:spMk id="4" creationId="{A9AF20DF-B347-CDC7-D31C-591F0360A928}"/>
          </ac:spMkLst>
        </pc:spChg>
      </pc:sldChg>
      <pc:sldChg chg="addSp modSp mod">
        <pc:chgData name="Mark Fishpool" userId="b7923bd0fa9cf83f" providerId="LiveId" clId="{5F731E88-6E2A-4883-97C6-B0E5CD1A0C93}" dt="2023-10-18T23:12:25.515" v="323" actId="1076"/>
        <pc:sldMkLst>
          <pc:docMk/>
          <pc:sldMk cId="1636541921" sldId="1205"/>
        </pc:sldMkLst>
        <pc:cxnChg chg="add mod">
          <ac:chgData name="Mark Fishpool" userId="b7923bd0fa9cf83f" providerId="LiveId" clId="{5F731E88-6E2A-4883-97C6-B0E5CD1A0C93}" dt="2023-10-18T23:12:14.322" v="319" actId="1076"/>
          <ac:cxnSpMkLst>
            <pc:docMk/>
            <pc:sldMk cId="1636541921" sldId="1205"/>
            <ac:cxnSpMk id="7" creationId="{30E12167-5035-9C0A-8D49-273EBF29C07D}"/>
          </ac:cxnSpMkLst>
        </pc:cxnChg>
        <pc:cxnChg chg="add mod">
          <ac:chgData name="Mark Fishpool" userId="b7923bd0fa9cf83f" providerId="LiveId" clId="{5F731E88-6E2A-4883-97C6-B0E5CD1A0C93}" dt="2023-10-18T23:12:25.515" v="323" actId="1076"/>
          <ac:cxnSpMkLst>
            <pc:docMk/>
            <pc:sldMk cId="1636541921" sldId="1205"/>
            <ac:cxnSpMk id="9" creationId="{05F3F414-4860-A993-3421-EDA6BB8B540B}"/>
          </ac:cxnSpMkLst>
        </pc:cxnChg>
      </pc:sldChg>
      <pc:sldChg chg="modSp mod">
        <pc:chgData name="Mark Fishpool" userId="b7923bd0fa9cf83f" providerId="LiveId" clId="{5F731E88-6E2A-4883-97C6-B0E5CD1A0C93}" dt="2023-10-18T13:35:54.227" v="213" actId="6549"/>
        <pc:sldMkLst>
          <pc:docMk/>
          <pc:sldMk cId="2418343255" sldId="1213"/>
        </pc:sldMkLst>
        <pc:spChg chg="mod">
          <ac:chgData name="Mark Fishpool" userId="b7923bd0fa9cf83f" providerId="LiveId" clId="{5F731E88-6E2A-4883-97C6-B0E5CD1A0C93}" dt="2023-10-18T13:35:54.227" v="213" actId="6549"/>
          <ac:spMkLst>
            <pc:docMk/>
            <pc:sldMk cId="2418343255" sldId="1213"/>
            <ac:spMk id="4" creationId="{324C3818-9C0B-55F2-8D95-2BC9868D2F5A}"/>
          </ac:spMkLst>
        </pc:spChg>
      </pc:sldChg>
      <pc:sldChg chg="modSp mod">
        <pc:chgData name="Mark Fishpool" userId="b7923bd0fa9cf83f" providerId="LiveId" clId="{5F731E88-6E2A-4883-97C6-B0E5CD1A0C93}" dt="2023-10-18T23:14:03.172" v="368" actId="13926"/>
        <pc:sldMkLst>
          <pc:docMk/>
          <pc:sldMk cId="1939845345" sldId="1214"/>
        </pc:sldMkLst>
        <pc:spChg chg="mod">
          <ac:chgData name="Mark Fishpool" userId="b7923bd0fa9cf83f" providerId="LiveId" clId="{5F731E88-6E2A-4883-97C6-B0E5CD1A0C93}" dt="2023-10-18T23:14:03.172" v="368" actId="13926"/>
          <ac:spMkLst>
            <pc:docMk/>
            <pc:sldMk cId="1939845345" sldId="1214"/>
            <ac:spMk id="5" creationId="{D0D6F8C5-B10A-5F2B-3C31-DAC9FBD6079E}"/>
          </ac:spMkLst>
        </pc:spChg>
        <pc:spChg chg="mod">
          <ac:chgData name="Mark Fishpool" userId="b7923bd0fa9cf83f" providerId="LiveId" clId="{5F731E88-6E2A-4883-97C6-B0E5CD1A0C93}" dt="2023-10-18T13:41:51.611" v="316" actId="207"/>
          <ac:spMkLst>
            <pc:docMk/>
            <pc:sldMk cId="1939845345" sldId="1214"/>
            <ac:spMk id="7" creationId="{1DF51FA7-E14C-C68B-EB30-000EA0CBF203}"/>
          </ac:spMkLst>
        </pc:spChg>
      </pc:sldChg>
      <pc:sldChg chg="addSp delSp modSp mod">
        <pc:chgData name="Mark Fishpool" userId="b7923bd0fa9cf83f" providerId="LiveId" clId="{5F731E88-6E2A-4883-97C6-B0E5CD1A0C93}" dt="2023-10-18T13:39:05.678" v="308" actId="1076"/>
        <pc:sldMkLst>
          <pc:docMk/>
          <pc:sldMk cId="1178490953" sldId="1215"/>
        </pc:sldMkLst>
        <pc:spChg chg="mod">
          <ac:chgData name="Mark Fishpool" userId="b7923bd0fa9cf83f" providerId="LiveId" clId="{5F731E88-6E2A-4883-97C6-B0E5CD1A0C93}" dt="2023-10-18T13:38:14.120" v="304" actId="14100"/>
          <ac:spMkLst>
            <pc:docMk/>
            <pc:sldMk cId="1178490953" sldId="1215"/>
            <ac:spMk id="3" creationId="{2549AF99-FF7A-A26D-B6C6-09767CD8B967}"/>
          </ac:spMkLst>
        </pc:spChg>
        <pc:spChg chg="del">
          <ac:chgData name="Mark Fishpool" userId="b7923bd0fa9cf83f" providerId="LiveId" clId="{5F731E88-6E2A-4883-97C6-B0E5CD1A0C93}" dt="2023-10-18T13:36:24.336" v="214" actId="478"/>
          <ac:spMkLst>
            <pc:docMk/>
            <pc:sldMk cId="1178490953" sldId="1215"/>
            <ac:spMk id="5" creationId="{90EEF41A-F7D8-4639-1BFB-C896B7B6C24F}"/>
          </ac:spMkLst>
        </pc:spChg>
        <pc:picChg chg="del">
          <ac:chgData name="Mark Fishpool" userId="b7923bd0fa9cf83f" providerId="LiveId" clId="{5F731E88-6E2A-4883-97C6-B0E5CD1A0C93}" dt="2023-10-18T13:36:25.600" v="215" actId="478"/>
          <ac:picMkLst>
            <pc:docMk/>
            <pc:sldMk cId="1178490953" sldId="1215"/>
            <ac:picMk id="7" creationId="{EEB7BF45-A1CB-B963-9C89-256AC0FF23D9}"/>
          </ac:picMkLst>
        </pc:picChg>
        <pc:picChg chg="add mod">
          <ac:chgData name="Mark Fishpool" userId="b7923bd0fa9cf83f" providerId="LiveId" clId="{5F731E88-6E2A-4883-97C6-B0E5CD1A0C93}" dt="2023-10-18T13:39:05.678" v="308" actId="1076"/>
          <ac:picMkLst>
            <pc:docMk/>
            <pc:sldMk cId="1178490953" sldId="1215"/>
            <ac:picMk id="10" creationId="{39368754-4337-67C8-90A1-C53BCE21E574}"/>
          </ac:picMkLst>
        </pc:picChg>
      </pc:sldChg>
      <pc:sldChg chg="modSp new mod">
        <pc:chgData name="Mark Fishpool" userId="b7923bd0fa9cf83f" providerId="LiveId" clId="{5F731E88-6E2A-4883-97C6-B0E5CD1A0C93}" dt="2023-10-18T13:34:57.821" v="206" actId="1076"/>
        <pc:sldMkLst>
          <pc:docMk/>
          <pc:sldMk cId="1328612308" sldId="1216"/>
        </pc:sldMkLst>
        <pc:spChg chg="mod">
          <ac:chgData name="Mark Fishpool" userId="b7923bd0fa9cf83f" providerId="LiveId" clId="{5F731E88-6E2A-4883-97C6-B0E5CD1A0C93}" dt="2023-10-18T13:34:22.713" v="45" actId="20577"/>
          <ac:spMkLst>
            <pc:docMk/>
            <pc:sldMk cId="1328612308" sldId="1216"/>
            <ac:spMk id="2" creationId="{E8A1AE10-F517-D384-6B40-E082605ADD42}"/>
          </ac:spMkLst>
        </pc:spChg>
        <pc:spChg chg="mod">
          <ac:chgData name="Mark Fishpool" userId="b7923bd0fa9cf83f" providerId="LiveId" clId="{5F731E88-6E2A-4883-97C6-B0E5CD1A0C93}" dt="2023-10-18T13:34:57.821" v="206" actId="1076"/>
          <ac:spMkLst>
            <pc:docMk/>
            <pc:sldMk cId="1328612308" sldId="1216"/>
            <ac:spMk id="3" creationId="{332EB8DB-7672-8627-9927-9304F487819C}"/>
          </ac:spMkLst>
        </pc:spChg>
      </pc:sldChg>
      <pc:sldChg chg="new del">
        <pc:chgData name="Mark Fishpool" userId="b7923bd0fa9cf83f" providerId="LiveId" clId="{5F731E88-6E2A-4883-97C6-B0E5CD1A0C93}" dt="2023-10-18T13:34:07.667" v="34" actId="47"/>
        <pc:sldMkLst>
          <pc:docMk/>
          <pc:sldMk cId="2515958680" sldId="1216"/>
        </pc:sldMkLst>
      </pc:sldChg>
    </pc:docChg>
  </pc:docChgLst>
  <pc:docChgLst>
    <pc:chgData name="Mark Fishpool" userId="b7923bd0fa9cf83f" providerId="LiveId" clId="{C55CF1BC-2EEE-4FCF-9396-AA0D46353211}"/>
    <pc:docChg chg="custSel modSld">
      <pc:chgData name="Mark Fishpool" userId="b7923bd0fa9cf83f" providerId="LiveId" clId="{C55CF1BC-2EEE-4FCF-9396-AA0D46353211}" dt="2023-10-19T08:41:33.643" v="88" actId="20577"/>
      <pc:docMkLst>
        <pc:docMk/>
      </pc:docMkLst>
      <pc:sldChg chg="modSp mod">
        <pc:chgData name="Mark Fishpool" userId="b7923bd0fa9cf83f" providerId="LiveId" clId="{C55CF1BC-2EEE-4FCF-9396-AA0D46353211}" dt="2023-10-19T08:39:28.924" v="2" actId="14100"/>
        <pc:sldMkLst>
          <pc:docMk/>
          <pc:sldMk cId="903313530" sldId="1201"/>
        </pc:sldMkLst>
        <pc:spChg chg="mod">
          <ac:chgData name="Mark Fishpool" userId="b7923bd0fa9cf83f" providerId="LiveId" clId="{C55CF1BC-2EEE-4FCF-9396-AA0D46353211}" dt="2023-10-19T08:39:28.924" v="2" actId="14100"/>
          <ac:spMkLst>
            <pc:docMk/>
            <pc:sldMk cId="903313530" sldId="1201"/>
            <ac:spMk id="3" creationId="{62518AB5-DDBB-2EF6-B6AD-0B4338B11E9F}"/>
          </ac:spMkLst>
        </pc:spChg>
        <pc:graphicFrameChg chg="mod">
          <ac:chgData name="Mark Fishpool" userId="b7923bd0fa9cf83f" providerId="LiveId" clId="{C55CF1BC-2EEE-4FCF-9396-AA0D46353211}" dt="2023-10-19T08:39:17.850" v="0" actId="14100"/>
          <ac:graphicFrameMkLst>
            <pc:docMk/>
            <pc:sldMk cId="903313530" sldId="1201"/>
            <ac:graphicFrameMk id="4" creationId="{05E52869-8992-FC89-CC1B-D0EB06F16E93}"/>
          </ac:graphicFrameMkLst>
        </pc:graphicFrameChg>
      </pc:sldChg>
      <pc:sldChg chg="modSp mod">
        <pc:chgData name="Mark Fishpool" userId="b7923bd0fa9cf83f" providerId="LiveId" clId="{C55CF1BC-2EEE-4FCF-9396-AA0D46353211}" dt="2023-10-19T08:41:33.643" v="88" actId="20577"/>
        <pc:sldMkLst>
          <pc:docMk/>
          <pc:sldMk cId="1328612308" sldId="1216"/>
        </pc:sldMkLst>
        <pc:spChg chg="mod">
          <ac:chgData name="Mark Fishpool" userId="b7923bd0fa9cf83f" providerId="LiveId" clId="{C55CF1BC-2EEE-4FCF-9396-AA0D46353211}" dt="2023-10-19T08:41:33.643" v="88" actId="20577"/>
          <ac:spMkLst>
            <pc:docMk/>
            <pc:sldMk cId="1328612308" sldId="1216"/>
            <ac:spMk id="3" creationId="{332EB8DB-7672-8627-9927-9304F487819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9BFF7-1D7A-46BD-9758-264F912A5533}"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FB162AFF-A0B0-4413-8D5D-636AED1200E6}">
      <dgm:prSet phldrT="[Text]"/>
      <dgm:spPr/>
      <dgm:t>
        <a:bodyPr/>
        <a:lstStyle/>
        <a:p>
          <a:r>
            <a:rPr lang="en-GB" b="1" dirty="0"/>
            <a:t>Sequences</a:t>
          </a:r>
        </a:p>
      </dgm:t>
    </dgm:pt>
    <dgm:pt modelId="{9FDC29E9-5DF2-4037-A63E-5F035DB6CBAD}" type="parTrans" cxnId="{05D406A6-509E-4B03-B3E2-9FDE88D26E5F}">
      <dgm:prSet/>
      <dgm:spPr/>
      <dgm:t>
        <a:bodyPr/>
        <a:lstStyle/>
        <a:p>
          <a:endParaRPr lang="en-GB"/>
        </a:p>
      </dgm:t>
    </dgm:pt>
    <dgm:pt modelId="{E8A5CAE1-597C-4939-9DB7-3DB712F3BD6F}" type="sibTrans" cxnId="{05D406A6-509E-4B03-B3E2-9FDE88D26E5F}">
      <dgm:prSet/>
      <dgm:spPr/>
      <dgm:t>
        <a:bodyPr/>
        <a:lstStyle/>
        <a:p>
          <a:endParaRPr lang="en-GB"/>
        </a:p>
      </dgm:t>
    </dgm:pt>
    <dgm:pt modelId="{2A676057-55FB-40DF-B170-8069A6B627CE}">
      <dgm:prSet phldrT="[Text]"/>
      <dgm:spPr/>
      <dgm:t>
        <a:bodyPr/>
        <a:lstStyle/>
        <a:p>
          <a:r>
            <a:rPr lang="en-GB" b="1" dirty="0" err="1"/>
            <a:t>Vec</a:t>
          </a:r>
          <a:endParaRPr lang="en-GB" b="1" dirty="0"/>
        </a:p>
      </dgm:t>
    </dgm:pt>
    <dgm:pt modelId="{D4FD2E35-DB8B-4ECB-A40D-6602C808D429}" type="parTrans" cxnId="{D7B1FE33-3BEB-492A-9AD4-373F5FBA7C76}">
      <dgm:prSet/>
      <dgm:spPr/>
      <dgm:t>
        <a:bodyPr/>
        <a:lstStyle/>
        <a:p>
          <a:endParaRPr lang="en-GB"/>
        </a:p>
      </dgm:t>
    </dgm:pt>
    <dgm:pt modelId="{C5C6A9C1-CB27-4EDA-A082-F245ED24939A}" type="sibTrans" cxnId="{D7B1FE33-3BEB-492A-9AD4-373F5FBA7C76}">
      <dgm:prSet/>
      <dgm:spPr/>
      <dgm:t>
        <a:bodyPr/>
        <a:lstStyle/>
        <a:p>
          <a:endParaRPr lang="en-GB"/>
        </a:p>
      </dgm:t>
    </dgm:pt>
    <dgm:pt modelId="{07E8F089-BB32-4383-B0A2-301930870628}">
      <dgm:prSet phldrT="[Text]"/>
      <dgm:spPr/>
      <dgm:t>
        <a:bodyPr/>
        <a:lstStyle/>
        <a:p>
          <a:r>
            <a:rPr lang="en-GB" b="1" dirty="0"/>
            <a:t>Maps</a:t>
          </a:r>
        </a:p>
      </dgm:t>
    </dgm:pt>
    <dgm:pt modelId="{861B33FA-F860-41EC-9240-76D671160ACD}" type="parTrans" cxnId="{83F5ACB5-1952-45AA-A2F3-79C2714C79F7}">
      <dgm:prSet/>
      <dgm:spPr/>
      <dgm:t>
        <a:bodyPr/>
        <a:lstStyle/>
        <a:p>
          <a:endParaRPr lang="en-GB"/>
        </a:p>
      </dgm:t>
    </dgm:pt>
    <dgm:pt modelId="{EEEA57CF-61E0-443D-8DAA-1AD188C9A98A}" type="sibTrans" cxnId="{83F5ACB5-1952-45AA-A2F3-79C2714C79F7}">
      <dgm:prSet/>
      <dgm:spPr/>
      <dgm:t>
        <a:bodyPr/>
        <a:lstStyle/>
        <a:p>
          <a:endParaRPr lang="en-GB"/>
        </a:p>
      </dgm:t>
    </dgm:pt>
    <dgm:pt modelId="{E51F205B-D985-498B-9178-EAFD97948D54}">
      <dgm:prSet phldrT="[Text]"/>
      <dgm:spPr/>
      <dgm:t>
        <a:bodyPr/>
        <a:lstStyle/>
        <a:p>
          <a:r>
            <a:rPr lang="en-GB" dirty="0" err="1"/>
            <a:t>BTreeMap</a:t>
          </a:r>
          <a:endParaRPr lang="en-GB" dirty="0"/>
        </a:p>
      </dgm:t>
    </dgm:pt>
    <dgm:pt modelId="{323CFEB8-1B3E-4A99-9677-F436867531DB}" type="parTrans" cxnId="{1DC41DD9-DD83-41B9-A540-0DE6E48F345F}">
      <dgm:prSet/>
      <dgm:spPr/>
      <dgm:t>
        <a:bodyPr/>
        <a:lstStyle/>
        <a:p>
          <a:endParaRPr lang="en-GB"/>
        </a:p>
      </dgm:t>
    </dgm:pt>
    <dgm:pt modelId="{93E8FCAC-3932-4B90-AE54-4882494014B3}" type="sibTrans" cxnId="{1DC41DD9-DD83-41B9-A540-0DE6E48F345F}">
      <dgm:prSet/>
      <dgm:spPr/>
      <dgm:t>
        <a:bodyPr/>
        <a:lstStyle/>
        <a:p>
          <a:endParaRPr lang="en-GB"/>
        </a:p>
      </dgm:t>
    </dgm:pt>
    <dgm:pt modelId="{161B67FC-3ADD-4B63-B769-314254CA7A3B}">
      <dgm:prSet phldrT="[Text]"/>
      <dgm:spPr/>
      <dgm:t>
        <a:bodyPr/>
        <a:lstStyle/>
        <a:p>
          <a:r>
            <a:rPr lang="en-GB" b="1" dirty="0"/>
            <a:t>HashMap</a:t>
          </a:r>
        </a:p>
      </dgm:t>
    </dgm:pt>
    <dgm:pt modelId="{DFF10D05-0C64-449E-BFC7-3AD5DFE63F7F}" type="parTrans" cxnId="{BEB63F47-E759-4CB5-AC27-99DEAB6C2D01}">
      <dgm:prSet/>
      <dgm:spPr/>
      <dgm:t>
        <a:bodyPr/>
        <a:lstStyle/>
        <a:p>
          <a:endParaRPr lang="en-GB"/>
        </a:p>
      </dgm:t>
    </dgm:pt>
    <dgm:pt modelId="{8B7F5FB1-36A3-461F-8AD9-C52A2BF0EB3C}" type="sibTrans" cxnId="{BEB63F47-E759-4CB5-AC27-99DEAB6C2D01}">
      <dgm:prSet/>
      <dgm:spPr/>
      <dgm:t>
        <a:bodyPr/>
        <a:lstStyle/>
        <a:p>
          <a:endParaRPr lang="en-GB"/>
        </a:p>
      </dgm:t>
    </dgm:pt>
    <dgm:pt modelId="{1E6F548D-90D7-41E6-988E-130660B14F56}">
      <dgm:prSet phldrT="[Text]"/>
      <dgm:spPr/>
      <dgm:t>
        <a:bodyPr/>
        <a:lstStyle/>
        <a:p>
          <a:r>
            <a:rPr lang="en-GB" b="1" dirty="0"/>
            <a:t>Sets</a:t>
          </a:r>
        </a:p>
      </dgm:t>
    </dgm:pt>
    <dgm:pt modelId="{8CE5E4DA-B38E-4D85-A440-430DE701C78F}" type="parTrans" cxnId="{BC45727E-5B39-48B8-82F3-613C18803D15}">
      <dgm:prSet/>
      <dgm:spPr/>
      <dgm:t>
        <a:bodyPr/>
        <a:lstStyle/>
        <a:p>
          <a:endParaRPr lang="en-GB"/>
        </a:p>
      </dgm:t>
    </dgm:pt>
    <dgm:pt modelId="{ACF69BB4-5024-40DD-8676-4E0610926648}" type="sibTrans" cxnId="{BC45727E-5B39-48B8-82F3-613C18803D15}">
      <dgm:prSet/>
      <dgm:spPr/>
      <dgm:t>
        <a:bodyPr/>
        <a:lstStyle/>
        <a:p>
          <a:endParaRPr lang="en-GB"/>
        </a:p>
      </dgm:t>
    </dgm:pt>
    <dgm:pt modelId="{3943897E-D209-44F9-A408-FEBE01902511}">
      <dgm:prSet phldrT="[Text]"/>
      <dgm:spPr/>
      <dgm:t>
        <a:bodyPr/>
        <a:lstStyle/>
        <a:p>
          <a:r>
            <a:rPr lang="en-GB" dirty="0" err="1"/>
            <a:t>BTreeSet</a:t>
          </a:r>
          <a:endParaRPr lang="en-GB" dirty="0"/>
        </a:p>
      </dgm:t>
    </dgm:pt>
    <dgm:pt modelId="{4B3BB1E8-B928-403C-9F0F-7A7A8EB4A0ED}" type="parTrans" cxnId="{7B0B3047-B5AD-47EC-B9C4-C2662F5F9A5F}">
      <dgm:prSet/>
      <dgm:spPr/>
      <dgm:t>
        <a:bodyPr/>
        <a:lstStyle/>
        <a:p>
          <a:endParaRPr lang="en-GB"/>
        </a:p>
      </dgm:t>
    </dgm:pt>
    <dgm:pt modelId="{52ACBA25-5975-4FF9-B998-DAB300E12072}" type="sibTrans" cxnId="{7B0B3047-B5AD-47EC-B9C4-C2662F5F9A5F}">
      <dgm:prSet/>
      <dgm:spPr/>
      <dgm:t>
        <a:bodyPr/>
        <a:lstStyle/>
        <a:p>
          <a:endParaRPr lang="en-GB"/>
        </a:p>
      </dgm:t>
    </dgm:pt>
    <dgm:pt modelId="{4BE9CE29-9148-4D9C-BC64-98994ABB2B40}">
      <dgm:prSet phldrT="[Text]"/>
      <dgm:spPr/>
      <dgm:t>
        <a:bodyPr/>
        <a:lstStyle/>
        <a:p>
          <a:r>
            <a:rPr lang="en-GB" b="1" dirty="0"/>
            <a:t>HashSet</a:t>
          </a:r>
        </a:p>
      </dgm:t>
    </dgm:pt>
    <dgm:pt modelId="{6154D34A-45AF-4ED4-87EC-D8B480F90E20}" type="parTrans" cxnId="{71BD9E10-D8AB-45A6-AA6E-83F71D60BDE3}">
      <dgm:prSet/>
      <dgm:spPr/>
      <dgm:t>
        <a:bodyPr/>
        <a:lstStyle/>
        <a:p>
          <a:endParaRPr lang="en-GB"/>
        </a:p>
      </dgm:t>
    </dgm:pt>
    <dgm:pt modelId="{75E21FD9-8B49-42B7-9003-145D0E952AEE}" type="sibTrans" cxnId="{71BD9E10-D8AB-45A6-AA6E-83F71D60BDE3}">
      <dgm:prSet/>
      <dgm:spPr/>
      <dgm:t>
        <a:bodyPr/>
        <a:lstStyle/>
        <a:p>
          <a:endParaRPr lang="en-GB"/>
        </a:p>
      </dgm:t>
    </dgm:pt>
    <dgm:pt modelId="{0BA1237F-7454-41F1-B062-3BC3D1AF1BFC}">
      <dgm:prSet/>
      <dgm:spPr/>
      <dgm:t>
        <a:bodyPr/>
        <a:lstStyle/>
        <a:p>
          <a:r>
            <a:rPr lang="en-GB" b="1" dirty="0"/>
            <a:t>Miscellaneous</a:t>
          </a:r>
        </a:p>
      </dgm:t>
    </dgm:pt>
    <dgm:pt modelId="{5EDB8498-BBBC-476A-9EB0-8E190A6F5DBD}" type="parTrans" cxnId="{7B2AB2FA-11B9-48BC-8856-552311517318}">
      <dgm:prSet/>
      <dgm:spPr/>
      <dgm:t>
        <a:bodyPr/>
        <a:lstStyle/>
        <a:p>
          <a:endParaRPr lang="en-GB"/>
        </a:p>
      </dgm:t>
    </dgm:pt>
    <dgm:pt modelId="{1C120CE8-10B0-43BB-935D-C1660136D7E9}" type="sibTrans" cxnId="{7B2AB2FA-11B9-48BC-8856-552311517318}">
      <dgm:prSet/>
      <dgm:spPr/>
      <dgm:t>
        <a:bodyPr/>
        <a:lstStyle/>
        <a:p>
          <a:endParaRPr lang="en-GB"/>
        </a:p>
      </dgm:t>
    </dgm:pt>
    <dgm:pt modelId="{DEACD1EE-26F4-4CF7-A6F1-C190A1918231}">
      <dgm:prSet phldrT="[Text]"/>
      <dgm:spPr/>
      <dgm:t>
        <a:bodyPr/>
        <a:lstStyle/>
        <a:p>
          <a:r>
            <a:rPr lang="en-GB" dirty="0" err="1"/>
            <a:t>VecDeque</a:t>
          </a:r>
          <a:endParaRPr lang="en-GB" dirty="0"/>
        </a:p>
      </dgm:t>
    </dgm:pt>
    <dgm:pt modelId="{1509ABC2-DAC8-453A-A078-E81E8B16D9DF}" type="parTrans" cxnId="{2817E312-8D2B-4558-93AE-49E63189973D}">
      <dgm:prSet/>
      <dgm:spPr/>
      <dgm:t>
        <a:bodyPr/>
        <a:lstStyle/>
        <a:p>
          <a:endParaRPr lang="en-GB"/>
        </a:p>
      </dgm:t>
    </dgm:pt>
    <dgm:pt modelId="{7672D9CF-D9FA-433A-8C40-7AD52A243FE8}" type="sibTrans" cxnId="{2817E312-8D2B-4558-93AE-49E63189973D}">
      <dgm:prSet/>
      <dgm:spPr/>
      <dgm:t>
        <a:bodyPr/>
        <a:lstStyle/>
        <a:p>
          <a:endParaRPr lang="en-GB"/>
        </a:p>
      </dgm:t>
    </dgm:pt>
    <dgm:pt modelId="{C6ED2BFB-1F2B-420B-9F94-B2C9E1416450}">
      <dgm:prSet phldrT="[Text]"/>
      <dgm:spPr/>
      <dgm:t>
        <a:bodyPr/>
        <a:lstStyle/>
        <a:p>
          <a:r>
            <a:rPr lang="en-GB" dirty="0"/>
            <a:t>LinkedList</a:t>
          </a:r>
        </a:p>
      </dgm:t>
    </dgm:pt>
    <dgm:pt modelId="{11FF39BF-2C05-4B20-AA16-5B95440BE9B3}" type="parTrans" cxnId="{0F4FF940-7C52-489C-A15D-93A6ED72B13C}">
      <dgm:prSet/>
      <dgm:spPr/>
      <dgm:t>
        <a:bodyPr/>
        <a:lstStyle/>
        <a:p>
          <a:endParaRPr lang="en-GB"/>
        </a:p>
      </dgm:t>
    </dgm:pt>
    <dgm:pt modelId="{9296EAD1-407F-4C09-AE27-A7BA8BE655C1}" type="sibTrans" cxnId="{0F4FF940-7C52-489C-A15D-93A6ED72B13C}">
      <dgm:prSet/>
      <dgm:spPr/>
      <dgm:t>
        <a:bodyPr/>
        <a:lstStyle/>
        <a:p>
          <a:endParaRPr lang="en-GB"/>
        </a:p>
      </dgm:t>
    </dgm:pt>
    <dgm:pt modelId="{71C25AEB-5430-4008-96CA-A47077AD6737}">
      <dgm:prSet/>
      <dgm:spPr/>
      <dgm:t>
        <a:bodyPr/>
        <a:lstStyle/>
        <a:p>
          <a:r>
            <a:rPr lang="en-GB" dirty="0" err="1"/>
            <a:t>BinaryHeap</a:t>
          </a:r>
          <a:endParaRPr lang="en-GB" dirty="0"/>
        </a:p>
      </dgm:t>
    </dgm:pt>
    <dgm:pt modelId="{079AC2E0-ABD9-466F-92A8-AAC147E72F27}" type="parTrans" cxnId="{62A00CEA-C7EC-4E16-9670-BC545B45829B}">
      <dgm:prSet/>
      <dgm:spPr/>
      <dgm:t>
        <a:bodyPr/>
        <a:lstStyle/>
        <a:p>
          <a:endParaRPr lang="en-GB"/>
        </a:p>
      </dgm:t>
    </dgm:pt>
    <dgm:pt modelId="{E5EC045B-9C1E-4AB4-908E-FF9D475F87A1}" type="sibTrans" cxnId="{62A00CEA-C7EC-4E16-9670-BC545B45829B}">
      <dgm:prSet/>
      <dgm:spPr/>
      <dgm:t>
        <a:bodyPr/>
        <a:lstStyle/>
        <a:p>
          <a:endParaRPr lang="en-GB"/>
        </a:p>
      </dgm:t>
    </dgm:pt>
    <dgm:pt modelId="{D6C0F4AB-0471-4B6A-94F0-3F63AB605D1E}" type="pres">
      <dgm:prSet presAssocID="{8359BFF7-1D7A-46BD-9758-264F912A5533}" presName="Name0" presStyleCnt="0">
        <dgm:presLayoutVars>
          <dgm:dir/>
          <dgm:animLvl val="lvl"/>
          <dgm:resizeHandles val="exact"/>
        </dgm:presLayoutVars>
      </dgm:prSet>
      <dgm:spPr/>
    </dgm:pt>
    <dgm:pt modelId="{B3128970-425F-492D-A02D-7C9982A21B00}" type="pres">
      <dgm:prSet presAssocID="{FB162AFF-A0B0-4413-8D5D-636AED1200E6}" presName="composite" presStyleCnt="0"/>
      <dgm:spPr/>
    </dgm:pt>
    <dgm:pt modelId="{15B2A22E-B2A7-4420-8819-04A09776C85E}" type="pres">
      <dgm:prSet presAssocID="{FB162AFF-A0B0-4413-8D5D-636AED1200E6}" presName="parTx" presStyleLbl="alignNode1" presStyleIdx="0" presStyleCnt="4">
        <dgm:presLayoutVars>
          <dgm:chMax val="0"/>
          <dgm:chPref val="0"/>
          <dgm:bulletEnabled val="1"/>
        </dgm:presLayoutVars>
      </dgm:prSet>
      <dgm:spPr/>
    </dgm:pt>
    <dgm:pt modelId="{9A12DE9A-AB3D-47D4-827B-89729BDDB623}" type="pres">
      <dgm:prSet presAssocID="{FB162AFF-A0B0-4413-8D5D-636AED1200E6}" presName="desTx" presStyleLbl="alignAccFollowNode1" presStyleIdx="0" presStyleCnt="4">
        <dgm:presLayoutVars>
          <dgm:bulletEnabled val="1"/>
        </dgm:presLayoutVars>
      </dgm:prSet>
      <dgm:spPr/>
    </dgm:pt>
    <dgm:pt modelId="{28B5652D-E360-48E5-81AC-DC180EE41F10}" type="pres">
      <dgm:prSet presAssocID="{E8A5CAE1-597C-4939-9DB7-3DB712F3BD6F}" presName="space" presStyleCnt="0"/>
      <dgm:spPr/>
    </dgm:pt>
    <dgm:pt modelId="{11B3DE8F-BFB9-42AA-ACF5-83C7FAE9B10E}" type="pres">
      <dgm:prSet presAssocID="{07E8F089-BB32-4383-B0A2-301930870628}" presName="composite" presStyleCnt="0"/>
      <dgm:spPr/>
    </dgm:pt>
    <dgm:pt modelId="{3D140A56-4FB2-4CC7-9648-2BB40B98BF4A}" type="pres">
      <dgm:prSet presAssocID="{07E8F089-BB32-4383-B0A2-301930870628}" presName="parTx" presStyleLbl="alignNode1" presStyleIdx="1" presStyleCnt="4">
        <dgm:presLayoutVars>
          <dgm:chMax val="0"/>
          <dgm:chPref val="0"/>
          <dgm:bulletEnabled val="1"/>
        </dgm:presLayoutVars>
      </dgm:prSet>
      <dgm:spPr/>
    </dgm:pt>
    <dgm:pt modelId="{9AE33903-1E9B-46A0-9413-24EAB3DB39ED}" type="pres">
      <dgm:prSet presAssocID="{07E8F089-BB32-4383-B0A2-301930870628}" presName="desTx" presStyleLbl="alignAccFollowNode1" presStyleIdx="1" presStyleCnt="4">
        <dgm:presLayoutVars>
          <dgm:bulletEnabled val="1"/>
        </dgm:presLayoutVars>
      </dgm:prSet>
      <dgm:spPr/>
    </dgm:pt>
    <dgm:pt modelId="{DAE045AE-2E90-4E44-B680-D748F6DDA837}" type="pres">
      <dgm:prSet presAssocID="{EEEA57CF-61E0-443D-8DAA-1AD188C9A98A}" presName="space" presStyleCnt="0"/>
      <dgm:spPr/>
    </dgm:pt>
    <dgm:pt modelId="{C0ECA6C6-A560-4058-AF44-D83E62DEA875}" type="pres">
      <dgm:prSet presAssocID="{1E6F548D-90D7-41E6-988E-130660B14F56}" presName="composite" presStyleCnt="0"/>
      <dgm:spPr/>
    </dgm:pt>
    <dgm:pt modelId="{E2FE85BA-B398-4F4C-B2BB-C8D778C8F0DA}" type="pres">
      <dgm:prSet presAssocID="{1E6F548D-90D7-41E6-988E-130660B14F56}" presName="parTx" presStyleLbl="alignNode1" presStyleIdx="2" presStyleCnt="4">
        <dgm:presLayoutVars>
          <dgm:chMax val="0"/>
          <dgm:chPref val="0"/>
          <dgm:bulletEnabled val="1"/>
        </dgm:presLayoutVars>
      </dgm:prSet>
      <dgm:spPr/>
    </dgm:pt>
    <dgm:pt modelId="{3CA98B38-C7EA-49F6-8B5F-29904BF0FC5B}" type="pres">
      <dgm:prSet presAssocID="{1E6F548D-90D7-41E6-988E-130660B14F56}" presName="desTx" presStyleLbl="alignAccFollowNode1" presStyleIdx="2" presStyleCnt="4">
        <dgm:presLayoutVars>
          <dgm:bulletEnabled val="1"/>
        </dgm:presLayoutVars>
      </dgm:prSet>
      <dgm:spPr/>
    </dgm:pt>
    <dgm:pt modelId="{18486C34-33D3-4897-84AC-7F522266CD9B}" type="pres">
      <dgm:prSet presAssocID="{ACF69BB4-5024-40DD-8676-4E0610926648}" presName="space" presStyleCnt="0"/>
      <dgm:spPr/>
    </dgm:pt>
    <dgm:pt modelId="{17366B46-BF36-4E7A-A92C-227F710ACD61}" type="pres">
      <dgm:prSet presAssocID="{0BA1237F-7454-41F1-B062-3BC3D1AF1BFC}" presName="composite" presStyleCnt="0"/>
      <dgm:spPr/>
    </dgm:pt>
    <dgm:pt modelId="{58613E13-730B-457B-832F-8112D64F8772}" type="pres">
      <dgm:prSet presAssocID="{0BA1237F-7454-41F1-B062-3BC3D1AF1BFC}" presName="parTx" presStyleLbl="alignNode1" presStyleIdx="3" presStyleCnt="4">
        <dgm:presLayoutVars>
          <dgm:chMax val="0"/>
          <dgm:chPref val="0"/>
          <dgm:bulletEnabled val="1"/>
        </dgm:presLayoutVars>
      </dgm:prSet>
      <dgm:spPr/>
    </dgm:pt>
    <dgm:pt modelId="{953027FA-3B8A-49A0-9C98-CB0FFDA807C3}" type="pres">
      <dgm:prSet presAssocID="{0BA1237F-7454-41F1-B062-3BC3D1AF1BFC}" presName="desTx" presStyleLbl="alignAccFollowNode1" presStyleIdx="3" presStyleCnt="4">
        <dgm:presLayoutVars>
          <dgm:bulletEnabled val="1"/>
        </dgm:presLayoutVars>
      </dgm:prSet>
      <dgm:spPr/>
    </dgm:pt>
  </dgm:ptLst>
  <dgm:cxnLst>
    <dgm:cxn modelId="{98DB100D-8CC1-4812-A028-95E37BF4F1D4}" type="presOf" srcId="{FB162AFF-A0B0-4413-8D5D-636AED1200E6}" destId="{15B2A22E-B2A7-4420-8819-04A09776C85E}" srcOrd="0" destOrd="0" presId="urn:microsoft.com/office/officeart/2005/8/layout/hList1"/>
    <dgm:cxn modelId="{71BD9E10-D8AB-45A6-AA6E-83F71D60BDE3}" srcId="{1E6F548D-90D7-41E6-988E-130660B14F56}" destId="{4BE9CE29-9148-4D9C-BC64-98994ABB2B40}" srcOrd="1" destOrd="0" parTransId="{6154D34A-45AF-4ED4-87EC-D8B480F90E20}" sibTransId="{75E21FD9-8B49-42B7-9003-145D0E952AEE}"/>
    <dgm:cxn modelId="{2817E312-8D2B-4558-93AE-49E63189973D}" srcId="{FB162AFF-A0B0-4413-8D5D-636AED1200E6}" destId="{DEACD1EE-26F4-4CF7-A6F1-C190A1918231}" srcOrd="2" destOrd="0" parTransId="{1509ABC2-DAC8-453A-A078-E81E8B16D9DF}" sibTransId="{7672D9CF-D9FA-433A-8C40-7AD52A243FE8}"/>
    <dgm:cxn modelId="{72AAC329-4D10-4582-9BC7-C205C8363C78}" type="presOf" srcId="{0BA1237F-7454-41F1-B062-3BC3D1AF1BFC}" destId="{58613E13-730B-457B-832F-8112D64F8772}" srcOrd="0" destOrd="0" presId="urn:microsoft.com/office/officeart/2005/8/layout/hList1"/>
    <dgm:cxn modelId="{56CC672B-DCF5-4ADA-890F-CEC7650E3FD5}" type="presOf" srcId="{8359BFF7-1D7A-46BD-9758-264F912A5533}" destId="{D6C0F4AB-0471-4B6A-94F0-3F63AB605D1E}" srcOrd="0" destOrd="0" presId="urn:microsoft.com/office/officeart/2005/8/layout/hList1"/>
    <dgm:cxn modelId="{13061C2F-48FA-46BE-A842-8C2E69721783}" type="presOf" srcId="{DEACD1EE-26F4-4CF7-A6F1-C190A1918231}" destId="{9A12DE9A-AB3D-47D4-827B-89729BDDB623}" srcOrd="0" destOrd="2" presId="urn:microsoft.com/office/officeart/2005/8/layout/hList1"/>
    <dgm:cxn modelId="{D7B1FE33-3BEB-492A-9AD4-373F5FBA7C76}" srcId="{FB162AFF-A0B0-4413-8D5D-636AED1200E6}" destId="{2A676057-55FB-40DF-B170-8069A6B627CE}" srcOrd="1" destOrd="0" parTransId="{D4FD2E35-DB8B-4ECB-A40D-6602C808D429}" sibTransId="{C5C6A9C1-CB27-4EDA-A082-F245ED24939A}"/>
    <dgm:cxn modelId="{0F4FF940-7C52-489C-A15D-93A6ED72B13C}" srcId="{FB162AFF-A0B0-4413-8D5D-636AED1200E6}" destId="{C6ED2BFB-1F2B-420B-9F94-B2C9E1416450}" srcOrd="0" destOrd="0" parTransId="{11FF39BF-2C05-4B20-AA16-5B95440BE9B3}" sibTransId="{9296EAD1-407F-4C09-AE27-A7BA8BE655C1}"/>
    <dgm:cxn modelId="{3DFBDC5B-0A7A-42EE-B5E1-7F47C1887234}" type="presOf" srcId="{E51F205B-D985-498B-9178-EAFD97948D54}" destId="{9AE33903-1E9B-46A0-9413-24EAB3DB39ED}" srcOrd="0" destOrd="0" presId="urn:microsoft.com/office/officeart/2005/8/layout/hList1"/>
    <dgm:cxn modelId="{A716B346-BECB-410A-AF59-440EBF3BC274}" type="presOf" srcId="{3943897E-D209-44F9-A408-FEBE01902511}" destId="{3CA98B38-C7EA-49F6-8B5F-29904BF0FC5B}" srcOrd="0" destOrd="0" presId="urn:microsoft.com/office/officeart/2005/8/layout/hList1"/>
    <dgm:cxn modelId="{7B0B3047-B5AD-47EC-B9C4-C2662F5F9A5F}" srcId="{1E6F548D-90D7-41E6-988E-130660B14F56}" destId="{3943897E-D209-44F9-A408-FEBE01902511}" srcOrd="0" destOrd="0" parTransId="{4B3BB1E8-B928-403C-9F0F-7A7A8EB4A0ED}" sibTransId="{52ACBA25-5975-4FF9-B998-DAB300E12072}"/>
    <dgm:cxn modelId="{BEB63F47-E759-4CB5-AC27-99DEAB6C2D01}" srcId="{07E8F089-BB32-4383-B0A2-301930870628}" destId="{161B67FC-3ADD-4B63-B769-314254CA7A3B}" srcOrd="1" destOrd="0" parTransId="{DFF10D05-0C64-449E-BFC7-3AD5DFE63F7F}" sibTransId="{8B7F5FB1-36A3-461F-8AD9-C52A2BF0EB3C}"/>
    <dgm:cxn modelId="{BC45727E-5B39-48B8-82F3-613C18803D15}" srcId="{8359BFF7-1D7A-46BD-9758-264F912A5533}" destId="{1E6F548D-90D7-41E6-988E-130660B14F56}" srcOrd="2" destOrd="0" parTransId="{8CE5E4DA-B38E-4D85-A440-430DE701C78F}" sibTransId="{ACF69BB4-5024-40DD-8676-4E0610926648}"/>
    <dgm:cxn modelId="{A0F43986-DD7C-4F67-806E-087BD1DD5091}" type="presOf" srcId="{71C25AEB-5430-4008-96CA-A47077AD6737}" destId="{953027FA-3B8A-49A0-9C98-CB0FFDA807C3}" srcOrd="0" destOrd="0" presId="urn:microsoft.com/office/officeart/2005/8/layout/hList1"/>
    <dgm:cxn modelId="{61C1B1A3-28D8-45B8-82C5-0B3094BC18DE}" type="presOf" srcId="{1E6F548D-90D7-41E6-988E-130660B14F56}" destId="{E2FE85BA-B398-4F4C-B2BB-C8D778C8F0DA}" srcOrd="0" destOrd="0" presId="urn:microsoft.com/office/officeart/2005/8/layout/hList1"/>
    <dgm:cxn modelId="{05D406A6-509E-4B03-B3E2-9FDE88D26E5F}" srcId="{8359BFF7-1D7A-46BD-9758-264F912A5533}" destId="{FB162AFF-A0B0-4413-8D5D-636AED1200E6}" srcOrd="0" destOrd="0" parTransId="{9FDC29E9-5DF2-4037-A63E-5F035DB6CBAD}" sibTransId="{E8A5CAE1-597C-4939-9DB7-3DB712F3BD6F}"/>
    <dgm:cxn modelId="{83F5ACB5-1952-45AA-A2F3-79C2714C79F7}" srcId="{8359BFF7-1D7A-46BD-9758-264F912A5533}" destId="{07E8F089-BB32-4383-B0A2-301930870628}" srcOrd="1" destOrd="0" parTransId="{861B33FA-F860-41EC-9240-76D671160ACD}" sibTransId="{EEEA57CF-61E0-443D-8DAA-1AD188C9A98A}"/>
    <dgm:cxn modelId="{18DDD7B6-2B7F-4AB9-9D8B-19CD8FF6A17E}" type="presOf" srcId="{4BE9CE29-9148-4D9C-BC64-98994ABB2B40}" destId="{3CA98B38-C7EA-49F6-8B5F-29904BF0FC5B}" srcOrd="0" destOrd="1" presId="urn:microsoft.com/office/officeart/2005/8/layout/hList1"/>
    <dgm:cxn modelId="{947324BC-1F33-49E2-A277-ABEA97145E08}" type="presOf" srcId="{2A676057-55FB-40DF-B170-8069A6B627CE}" destId="{9A12DE9A-AB3D-47D4-827B-89729BDDB623}" srcOrd="0" destOrd="1" presId="urn:microsoft.com/office/officeart/2005/8/layout/hList1"/>
    <dgm:cxn modelId="{DFE83DD1-C2F7-441C-B9AF-906A041E64A4}" type="presOf" srcId="{161B67FC-3ADD-4B63-B769-314254CA7A3B}" destId="{9AE33903-1E9B-46A0-9413-24EAB3DB39ED}" srcOrd="0" destOrd="1" presId="urn:microsoft.com/office/officeart/2005/8/layout/hList1"/>
    <dgm:cxn modelId="{1DC41DD9-DD83-41B9-A540-0DE6E48F345F}" srcId="{07E8F089-BB32-4383-B0A2-301930870628}" destId="{E51F205B-D985-498B-9178-EAFD97948D54}" srcOrd="0" destOrd="0" parTransId="{323CFEB8-1B3E-4A99-9677-F436867531DB}" sibTransId="{93E8FCAC-3932-4B90-AE54-4882494014B3}"/>
    <dgm:cxn modelId="{E42CD2E9-3D54-49DE-A431-E6F81702B7A7}" type="presOf" srcId="{C6ED2BFB-1F2B-420B-9F94-B2C9E1416450}" destId="{9A12DE9A-AB3D-47D4-827B-89729BDDB623}" srcOrd="0" destOrd="0" presId="urn:microsoft.com/office/officeart/2005/8/layout/hList1"/>
    <dgm:cxn modelId="{62A00CEA-C7EC-4E16-9670-BC545B45829B}" srcId="{0BA1237F-7454-41F1-B062-3BC3D1AF1BFC}" destId="{71C25AEB-5430-4008-96CA-A47077AD6737}" srcOrd="0" destOrd="0" parTransId="{079AC2E0-ABD9-466F-92A8-AAC147E72F27}" sibTransId="{E5EC045B-9C1E-4AB4-908E-FF9D475F87A1}"/>
    <dgm:cxn modelId="{3D13BBF3-AA3F-4361-82A9-30BFB1E55C3C}" type="presOf" srcId="{07E8F089-BB32-4383-B0A2-301930870628}" destId="{3D140A56-4FB2-4CC7-9648-2BB40B98BF4A}" srcOrd="0" destOrd="0" presId="urn:microsoft.com/office/officeart/2005/8/layout/hList1"/>
    <dgm:cxn modelId="{7B2AB2FA-11B9-48BC-8856-552311517318}" srcId="{8359BFF7-1D7A-46BD-9758-264F912A5533}" destId="{0BA1237F-7454-41F1-B062-3BC3D1AF1BFC}" srcOrd="3" destOrd="0" parTransId="{5EDB8498-BBBC-476A-9EB0-8E190A6F5DBD}" sibTransId="{1C120CE8-10B0-43BB-935D-C1660136D7E9}"/>
    <dgm:cxn modelId="{7E291904-DE53-4181-8F15-7537EB6F8B52}" type="presParOf" srcId="{D6C0F4AB-0471-4B6A-94F0-3F63AB605D1E}" destId="{B3128970-425F-492D-A02D-7C9982A21B00}" srcOrd="0" destOrd="0" presId="urn:microsoft.com/office/officeart/2005/8/layout/hList1"/>
    <dgm:cxn modelId="{23640D89-046A-485C-82FF-1375E9756DDC}" type="presParOf" srcId="{B3128970-425F-492D-A02D-7C9982A21B00}" destId="{15B2A22E-B2A7-4420-8819-04A09776C85E}" srcOrd="0" destOrd="0" presId="urn:microsoft.com/office/officeart/2005/8/layout/hList1"/>
    <dgm:cxn modelId="{2D5CF45D-1DC9-40C5-975C-7293B3A02F26}" type="presParOf" srcId="{B3128970-425F-492D-A02D-7C9982A21B00}" destId="{9A12DE9A-AB3D-47D4-827B-89729BDDB623}" srcOrd="1" destOrd="0" presId="urn:microsoft.com/office/officeart/2005/8/layout/hList1"/>
    <dgm:cxn modelId="{610C8228-872B-4FB0-9225-047A109D5AF3}" type="presParOf" srcId="{D6C0F4AB-0471-4B6A-94F0-3F63AB605D1E}" destId="{28B5652D-E360-48E5-81AC-DC180EE41F10}" srcOrd="1" destOrd="0" presId="urn:microsoft.com/office/officeart/2005/8/layout/hList1"/>
    <dgm:cxn modelId="{5C894E1B-C6A7-45E2-A6A8-CD70C94F366B}" type="presParOf" srcId="{D6C0F4AB-0471-4B6A-94F0-3F63AB605D1E}" destId="{11B3DE8F-BFB9-42AA-ACF5-83C7FAE9B10E}" srcOrd="2" destOrd="0" presId="urn:microsoft.com/office/officeart/2005/8/layout/hList1"/>
    <dgm:cxn modelId="{52DABD24-81DD-436F-BCFF-55B8A5B96A56}" type="presParOf" srcId="{11B3DE8F-BFB9-42AA-ACF5-83C7FAE9B10E}" destId="{3D140A56-4FB2-4CC7-9648-2BB40B98BF4A}" srcOrd="0" destOrd="0" presId="urn:microsoft.com/office/officeart/2005/8/layout/hList1"/>
    <dgm:cxn modelId="{BA6DF9A9-A8FC-4136-B206-EA63FDFABCE6}" type="presParOf" srcId="{11B3DE8F-BFB9-42AA-ACF5-83C7FAE9B10E}" destId="{9AE33903-1E9B-46A0-9413-24EAB3DB39ED}" srcOrd="1" destOrd="0" presId="urn:microsoft.com/office/officeart/2005/8/layout/hList1"/>
    <dgm:cxn modelId="{A0ACC5C1-E101-428E-89AA-5122C435C41D}" type="presParOf" srcId="{D6C0F4AB-0471-4B6A-94F0-3F63AB605D1E}" destId="{DAE045AE-2E90-4E44-B680-D748F6DDA837}" srcOrd="3" destOrd="0" presId="urn:microsoft.com/office/officeart/2005/8/layout/hList1"/>
    <dgm:cxn modelId="{20287E19-3862-4375-8F7B-7A23ECA00188}" type="presParOf" srcId="{D6C0F4AB-0471-4B6A-94F0-3F63AB605D1E}" destId="{C0ECA6C6-A560-4058-AF44-D83E62DEA875}" srcOrd="4" destOrd="0" presId="urn:microsoft.com/office/officeart/2005/8/layout/hList1"/>
    <dgm:cxn modelId="{BE84EF3E-C021-4C4F-B7D1-A274C14B3A64}" type="presParOf" srcId="{C0ECA6C6-A560-4058-AF44-D83E62DEA875}" destId="{E2FE85BA-B398-4F4C-B2BB-C8D778C8F0DA}" srcOrd="0" destOrd="0" presId="urn:microsoft.com/office/officeart/2005/8/layout/hList1"/>
    <dgm:cxn modelId="{47E7EDB6-B4C6-45D9-982F-7969292ED1F3}" type="presParOf" srcId="{C0ECA6C6-A560-4058-AF44-D83E62DEA875}" destId="{3CA98B38-C7EA-49F6-8B5F-29904BF0FC5B}" srcOrd="1" destOrd="0" presId="urn:microsoft.com/office/officeart/2005/8/layout/hList1"/>
    <dgm:cxn modelId="{CD9911FE-5092-4FF5-89F5-0C179DBEB454}" type="presParOf" srcId="{D6C0F4AB-0471-4B6A-94F0-3F63AB605D1E}" destId="{18486C34-33D3-4897-84AC-7F522266CD9B}" srcOrd="5" destOrd="0" presId="urn:microsoft.com/office/officeart/2005/8/layout/hList1"/>
    <dgm:cxn modelId="{92EB4B14-DC2F-4B1B-A59C-D2C5932AD83A}" type="presParOf" srcId="{D6C0F4AB-0471-4B6A-94F0-3F63AB605D1E}" destId="{17366B46-BF36-4E7A-A92C-227F710ACD61}" srcOrd="6" destOrd="0" presId="urn:microsoft.com/office/officeart/2005/8/layout/hList1"/>
    <dgm:cxn modelId="{21FB40C6-0027-46CB-A195-C7C10470A3FE}" type="presParOf" srcId="{17366B46-BF36-4E7A-A92C-227F710ACD61}" destId="{58613E13-730B-457B-832F-8112D64F8772}" srcOrd="0" destOrd="0" presId="urn:microsoft.com/office/officeart/2005/8/layout/hList1"/>
    <dgm:cxn modelId="{837FD5FF-5478-470C-93DE-1AF0FB2F3714}" type="presParOf" srcId="{17366B46-BF36-4E7A-A92C-227F710ACD61}" destId="{953027FA-3B8A-49A0-9C98-CB0FFDA807C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17D9F6-B4BC-4CCC-B3D0-0C40BCEA2CAD}"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8D19476E-D46E-4C24-A6BB-E0FAA62C8F4D}">
      <dgm:prSet phldrT="[Text]"/>
      <dgm:spPr/>
      <dgm:t>
        <a:bodyPr/>
        <a:lstStyle/>
        <a:p>
          <a:r>
            <a:rPr lang="en-GB" b="1" dirty="0" err="1"/>
            <a:t>SocketAddr</a:t>
          </a:r>
          <a:r>
            <a:rPr lang="en-GB" dirty="0"/>
            <a:t> </a:t>
          </a:r>
        </a:p>
      </dgm:t>
    </dgm:pt>
    <dgm:pt modelId="{AA15FBB6-D43B-4243-A8AB-1A92B2FE92C4}" type="parTrans" cxnId="{B8D064DB-2662-46A6-8170-9B12003EC295}">
      <dgm:prSet/>
      <dgm:spPr/>
      <dgm:t>
        <a:bodyPr/>
        <a:lstStyle/>
        <a:p>
          <a:endParaRPr lang="en-GB"/>
        </a:p>
      </dgm:t>
    </dgm:pt>
    <dgm:pt modelId="{2BA8F704-842B-48E6-B8A4-6DB1F6B333D0}" type="sibTrans" cxnId="{B8D064DB-2662-46A6-8170-9B12003EC295}">
      <dgm:prSet/>
      <dgm:spPr/>
      <dgm:t>
        <a:bodyPr/>
        <a:lstStyle/>
        <a:p>
          <a:endParaRPr lang="en-GB"/>
        </a:p>
      </dgm:t>
    </dgm:pt>
    <dgm:pt modelId="{21D226F7-DE76-4301-BC53-9F404E32A3BD}">
      <dgm:prSet phldrT="[Text]"/>
      <dgm:spPr/>
      <dgm:t>
        <a:bodyPr/>
        <a:lstStyle/>
        <a:p>
          <a:r>
            <a:rPr lang="en-GB" dirty="0"/>
            <a:t>IPv4 or IPv6 address creation</a:t>
          </a:r>
        </a:p>
      </dgm:t>
    </dgm:pt>
    <dgm:pt modelId="{2113A79C-8EB1-4DEE-B521-020731DB1AB1}" type="parTrans" cxnId="{88B8178D-0CCE-45ED-B23B-FD98055093F5}">
      <dgm:prSet/>
      <dgm:spPr/>
      <dgm:t>
        <a:bodyPr/>
        <a:lstStyle/>
        <a:p>
          <a:endParaRPr lang="en-GB"/>
        </a:p>
      </dgm:t>
    </dgm:pt>
    <dgm:pt modelId="{49624EF2-969C-425F-B213-D82203DC40B1}" type="sibTrans" cxnId="{88B8178D-0CCE-45ED-B23B-FD98055093F5}">
      <dgm:prSet/>
      <dgm:spPr/>
      <dgm:t>
        <a:bodyPr/>
        <a:lstStyle/>
        <a:p>
          <a:endParaRPr lang="en-GB"/>
        </a:p>
      </dgm:t>
    </dgm:pt>
    <dgm:pt modelId="{A9024518-C23A-4320-AB2F-C46F1EEE1B8C}">
      <dgm:prSet phldrT="[Text]"/>
      <dgm:spPr/>
      <dgm:t>
        <a:bodyPr/>
        <a:lstStyle/>
        <a:p>
          <a:r>
            <a:rPr lang="en-GB" b="1" dirty="0" err="1"/>
            <a:t>TcpStream</a:t>
          </a:r>
          <a:endParaRPr lang="en-GB" dirty="0"/>
        </a:p>
      </dgm:t>
    </dgm:pt>
    <dgm:pt modelId="{EC4757A3-A2A8-4AEF-AA1E-F48E69A9E4BF}" type="parTrans" cxnId="{30884405-0290-47F6-89AA-939486D84CA4}">
      <dgm:prSet/>
      <dgm:spPr/>
      <dgm:t>
        <a:bodyPr/>
        <a:lstStyle/>
        <a:p>
          <a:endParaRPr lang="en-GB"/>
        </a:p>
      </dgm:t>
    </dgm:pt>
    <dgm:pt modelId="{A09AD956-1C27-41F5-A103-7576321D1479}" type="sibTrans" cxnId="{30884405-0290-47F6-89AA-939486D84CA4}">
      <dgm:prSet/>
      <dgm:spPr/>
      <dgm:t>
        <a:bodyPr/>
        <a:lstStyle/>
        <a:p>
          <a:endParaRPr lang="en-GB"/>
        </a:p>
      </dgm:t>
    </dgm:pt>
    <dgm:pt modelId="{0089496A-4A7A-4197-8081-8A05C80F8DEF}">
      <dgm:prSet phldrT="[Text]"/>
      <dgm:spPr/>
      <dgm:t>
        <a:bodyPr/>
        <a:lstStyle/>
        <a:p>
          <a:r>
            <a:rPr lang="en-GB" dirty="0"/>
            <a:t>transmission between host/client over reliable TCP connection</a:t>
          </a:r>
        </a:p>
      </dgm:t>
    </dgm:pt>
    <dgm:pt modelId="{1AAB3D6B-9840-4267-930E-A1C2B6C79C9D}" type="parTrans" cxnId="{D3F1DCDB-70BE-4067-B28A-ECCA2BEE0334}">
      <dgm:prSet/>
      <dgm:spPr/>
      <dgm:t>
        <a:bodyPr/>
        <a:lstStyle/>
        <a:p>
          <a:endParaRPr lang="en-GB"/>
        </a:p>
      </dgm:t>
    </dgm:pt>
    <dgm:pt modelId="{A5A65641-B371-4DEE-A056-CFDED89C0E63}" type="sibTrans" cxnId="{D3F1DCDB-70BE-4067-B28A-ECCA2BEE0334}">
      <dgm:prSet/>
      <dgm:spPr/>
      <dgm:t>
        <a:bodyPr/>
        <a:lstStyle/>
        <a:p>
          <a:endParaRPr lang="en-GB"/>
        </a:p>
      </dgm:t>
    </dgm:pt>
    <dgm:pt modelId="{DC4B9753-6D07-443D-9691-A32DD8545190}">
      <dgm:prSet phldrT="[Text]"/>
      <dgm:spPr/>
      <dgm:t>
        <a:bodyPr/>
        <a:lstStyle/>
        <a:p>
          <a:r>
            <a:rPr lang="en-GB" b="1" dirty="0" err="1"/>
            <a:t>UdpSocket</a:t>
          </a:r>
          <a:endParaRPr lang="en-GB" dirty="0"/>
        </a:p>
      </dgm:t>
    </dgm:pt>
    <dgm:pt modelId="{CF93CA44-268A-4DA1-BF2A-20C9381BB10E}" type="parTrans" cxnId="{EDC1CBCF-8411-4D57-AD18-3CC65B238A10}">
      <dgm:prSet/>
      <dgm:spPr/>
      <dgm:t>
        <a:bodyPr/>
        <a:lstStyle/>
        <a:p>
          <a:endParaRPr lang="en-GB"/>
        </a:p>
      </dgm:t>
    </dgm:pt>
    <dgm:pt modelId="{592ADF49-87A3-4CF7-B7E8-C4E16FC587AD}" type="sibTrans" cxnId="{EDC1CBCF-8411-4D57-AD18-3CC65B238A10}">
      <dgm:prSet/>
      <dgm:spPr/>
      <dgm:t>
        <a:bodyPr/>
        <a:lstStyle/>
        <a:p>
          <a:endParaRPr lang="en-GB"/>
        </a:p>
      </dgm:t>
    </dgm:pt>
    <dgm:pt modelId="{21CD282C-A199-4B19-A1F9-4BCEF2C94D2C}">
      <dgm:prSet phldrT="[Text]"/>
      <dgm:spPr/>
      <dgm:t>
        <a:bodyPr/>
        <a:lstStyle/>
        <a:p>
          <a:r>
            <a:rPr lang="en-GB" dirty="0"/>
            <a:t>transmission between host/client over unreliable UDP connection</a:t>
          </a:r>
        </a:p>
      </dgm:t>
    </dgm:pt>
    <dgm:pt modelId="{EDA76C39-6360-4DE8-B618-BCB7363DD956}" type="parTrans" cxnId="{D5513846-B6E7-4BF5-9DBA-0EEF1F0B0015}">
      <dgm:prSet/>
      <dgm:spPr/>
      <dgm:t>
        <a:bodyPr/>
        <a:lstStyle/>
        <a:p>
          <a:endParaRPr lang="en-GB"/>
        </a:p>
      </dgm:t>
    </dgm:pt>
    <dgm:pt modelId="{4F531291-78F4-489C-B203-33BE1537F596}" type="sibTrans" cxnId="{D5513846-B6E7-4BF5-9DBA-0EEF1F0B0015}">
      <dgm:prSet/>
      <dgm:spPr/>
      <dgm:t>
        <a:bodyPr/>
        <a:lstStyle/>
        <a:p>
          <a:endParaRPr lang="en-GB"/>
        </a:p>
      </dgm:t>
    </dgm:pt>
    <dgm:pt modelId="{3A5B9686-0DBE-4359-9A44-F4A1049CB77C}" type="pres">
      <dgm:prSet presAssocID="{6617D9F6-B4BC-4CCC-B3D0-0C40BCEA2CAD}" presName="Name0" presStyleCnt="0">
        <dgm:presLayoutVars>
          <dgm:dir/>
          <dgm:animLvl val="lvl"/>
          <dgm:resizeHandles val="exact"/>
        </dgm:presLayoutVars>
      </dgm:prSet>
      <dgm:spPr/>
    </dgm:pt>
    <dgm:pt modelId="{B4C09198-78B8-43B5-AF7C-B729C01947D0}" type="pres">
      <dgm:prSet presAssocID="{8D19476E-D46E-4C24-A6BB-E0FAA62C8F4D}" presName="composite" presStyleCnt="0"/>
      <dgm:spPr/>
    </dgm:pt>
    <dgm:pt modelId="{AAE521BA-F680-465D-A3D6-A1DB3B6B0026}" type="pres">
      <dgm:prSet presAssocID="{8D19476E-D46E-4C24-A6BB-E0FAA62C8F4D}" presName="parTx" presStyleLbl="alignNode1" presStyleIdx="0" presStyleCnt="3">
        <dgm:presLayoutVars>
          <dgm:chMax val="0"/>
          <dgm:chPref val="0"/>
          <dgm:bulletEnabled val="1"/>
        </dgm:presLayoutVars>
      </dgm:prSet>
      <dgm:spPr/>
    </dgm:pt>
    <dgm:pt modelId="{9F9BA208-2B79-4602-84B6-9D51D4B2A7F9}" type="pres">
      <dgm:prSet presAssocID="{8D19476E-D46E-4C24-A6BB-E0FAA62C8F4D}" presName="desTx" presStyleLbl="alignAccFollowNode1" presStyleIdx="0" presStyleCnt="3">
        <dgm:presLayoutVars>
          <dgm:bulletEnabled val="1"/>
        </dgm:presLayoutVars>
      </dgm:prSet>
      <dgm:spPr/>
    </dgm:pt>
    <dgm:pt modelId="{744E82AD-99E2-4C25-90D7-72AA51EB0C2F}" type="pres">
      <dgm:prSet presAssocID="{2BA8F704-842B-48E6-B8A4-6DB1F6B333D0}" presName="space" presStyleCnt="0"/>
      <dgm:spPr/>
    </dgm:pt>
    <dgm:pt modelId="{7FD6F75C-8AD7-49A9-8AAF-E27C62834522}" type="pres">
      <dgm:prSet presAssocID="{A9024518-C23A-4320-AB2F-C46F1EEE1B8C}" presName="composite" presStyleCnt="0"/>
      <dgm:spPr/>
    </dgm:pt>
    <dgm:pt modelId="{0F26A630-CAD7-49DC-9511-ED1B303D5C46}" type="pres">
      <dgm:prSet presAssocID="{A9024518-C23A-4320-AB2F-C46F1EEE1B8C}" presName="parTx" presStyleLbl="alignNode1" presStyleIdx="1" presStyleCnt="3">
        <dgm:presLayoutVars>
          <dgm:chMax val="0"/>
          <dgm:chPref val="0"/>
          <dgm:bulletEnabled val="1"/>
        </dgm:presLayoutVars>
      </dgm:prSet>
      <dgm:spPr/>
    </dgm:pt>
    <dgm:pt modelId="{4DBB3300-4AD8-41EB-A9C5-280EA12A1432}" type="pres">
      <dgm:prSet presAssocID="{A9024518-C23A-4320-AB2F-C46F1EEE1B8C}" presName="desTx" presStyleLbl="alignAccFollowNode1" presStyleIdx="1" presStyleCnt="3">
        <dgm:presLayoutVars>
          <dgm:bulletEnabled val="1"/>
        </dgm:presLayoutVars>
      </dgm:prSet>
      <dgm:spPr/>
    </dgm:pt>
    <dgm:pt modelId="{53CC3F0B-009B-4D60-8B9D-5E36B11A39AC}" type="pres">
      <dgm:prSet presAssocID="{A09AD956-1C27-41F5-A103-7576321D1479}" presName="space" presStyleCnt="0"/>
      <dgm:spPr/>
    </dgm:pt>
    <dgm:pt modelId="{B2A6F985-FD78-44BC-A731-A3DAE9B69C56}" type="pres">
      <dgm:prSet presAssocID="{DC4B9753-6D07-443D-9691-A32DD8545190}" presName="composite" presStyleCnt="0"/>
      <dgm:spPr/>
    </dgm:pt>
    <dgm:pt modelId="{80521597-31A1-4EB0-8D67-AC51931FB5E7}" type="pres">
      <dgm:prSet presAssocID="{DC4B9753-6D07-443D-9691-A32DD8545190}" presName="parTx" presStyleLbl="alignNode1" presStyleIdx="2" presStyleCnt="3">
        <dgm:presLayoutVars>
          <dgm:chMax val="0"/>
          <dgm:chPref val="0"/>
          <dgm:bulletEnabled val="1"/>
        </dgm:presLayoutVars>
      </dgm:prSet>
      <dgm:spPr/>
    </dgm:pt>
    <dgm:pt modelId="{9659B0DD-B985-4B95-8293-F2C28E37E7A9}" type="pres">
      <dgm:prSet presAssocID="{DC4B9753-6D07-443D-9691-A32DD8545190}" presName="desTx" presStyleLbl="alignAccFollowNode1" presStyleIdx="2" presStyleCnt="3">
        <dgm:presLayoutVars>
          <dgm:bulletEnabled val="1"/>
        </dgm:presLayoutVars>
      </dgm:prSet>
      <dgm:spPr/>
    </dgm:pt>
  </dgm:ptLst>
  <dgm:cxnLst>
    <dgm:cxn modelId="{30884405-0290-47F6-89AA-939486D84CA4}" srcId="{6617D9F6-B4BC-4CCC-B3D0-0C40BCEA2CAD}" destId="{A9024518-C23A-4320-AB2F-C46F1EEE1B8C}" srcOrd="1" destOrd="0" parTransId="{EC4757A3-A2A8-4AEF-AA1E-F48E69A9E4BF}" sibTransId="{A09AD956-1C27-41F5-A103-7576321D1479}"/>
    <dgm:cxn modelId="{E4999B2F-280A-499C-9A05-84378131F096}" type="presOf" srcId="{8D19476E-D46E-4C24-A6BB-E0FAA62C8F4D}" destId="{AAE521BA-F680-465D-A3D6-A1DB3B6B0026}" srcOrd="0" destOrd="0" presId="urn:microsoft.com/office/officeart/2005/8/layout/hList1"/>
    <dgm:cxn modelId="{AC83893D-8EE0-4955-93A1-DC7F419622A6}" type="presOf" srcId="{DC4B9753-6D07-443D-9691-A32DD8545190}" destId="{80521597-31A1-4EB0-8D67-AC51931FB5E7}" srcOrd="0" destOrd="0" presId="urn:microsoft.com/office/officeart/2005/8/layout/hList1"/>
    <dgm:cxn modelId="{A2C72343-7DD8-4251-91D0-2C03AF811826}" type="presOf" srcId="{21CD282C-A199-4B19-A1F9-4BCEF2C94D2C}" destId="{9659B0DD-B985-4B95-8293-F2C28E37E7A9}" srcOrd="0" destOrd="0" presId="urn:microsoft.com/office/officeart/2005/8/layout/hList1"/>
    <dgm:cxn modelId="{D5513846-B6E7-4BF5-9DBA-0EEF1F0B0015}" srcId="{DC4B9753-6D07-443D-9691-A32DD8545190}" destId="{21CD282C-A199-4B19-A1F9-4BCEF2C94D2C}" srcOrd="0" destOrd="0" parTransId="{EDA76C39-6360-4DE8-B618-BCB7363DD956}" sibTransId="{4F531291-78F4-489C-B203-33BE1537F596}"/>
    <dgm:cxn modelId="{E01A5D4C-4997-4758-868C-11C850EBD607}" type="presOf" srcId="{21D226F7-DE76-4301-BC53-9F404E32A3BD}" destId="{9F9BA208-2B79-4602-84B6-9D51D4B2A7F9}" srcOrd="0" destOrd="0" presId="urn:microsoft.com/office/officeart/2005/8/layout/hList1"/>
    <dgm:cxn modelId="{49FF447B-C91C-4A1C-822B-787352C93BE0}" type="presOf" srcId="{A9024518-C23A-4320-AB2F-C46F1EEE1B8C}" destId="{0F26A630-CAD7-49DC-9511-ED1B303D5C46}" srcOrd="0" destOrd="0" presId="urn:microsoft.com/office/officeart/2005/8/layout/hList1"/>
    <dgm:cxn modelId="{88B8178D-0CCE-45ED-B23B-FD98055093F5}" srcId="{8D19476E-D46E-4C24-A6BB-E0FAA62C8F4D}" destId="{21D226F7-DE76-4301-BC53-9F404E32A3BD}" srcOrd="0" destOrd="0" parTransId="{2113A79C-8EB1-4DEE-B521-020731DB1AB1}" sibTransId="{49624EF2-969C-425F-B213-D82203DC40B1}"/>
    <dgm:cxn modelId="{006109C6-9AB7-42B5-BDD2-A94E256292C7}" type="presOf" srcId="{6617D9F6-B4BC-4CCC-B3D0-0C40BCEA2CAD}" destId="{3A5B9686-0DBE-4359-9A44-F4A1049CB77C}" srcOrd="0" destOrd="0" presId="urn:microsoft.com/office/officeart/2005/8/layout/hList1"/>
    <dgm:cxn modelId="{EDC1CBCF-8411-4D57-AD18-3CC65B238A10}" srcId="{6617D9F6-B4BC-4CCC-B3D0-0C40BCEA2CAD}" destId="{DC4B9753-6D07-443D-9691-A32DD8545190}" srcOrd="2" destOrd="0" parTransId="{CF93CA44-268A-4DA1-BF2A-20C9381BB10E}" sibTransId="{592ADF49-87A3-4CF7-B7E8-C4E16FC587AD}"/>
    <dgm:cxn modelId="{B8D064DB-2662-46A6-8170-9B12003EC295}" srcId="{6617D9F6-B4BC-4CCC-B3D0-0C40BCEA2CAD}" destId="{8D19476E-D46E-4C24-A6BB-E0FAA62C8F4D}" srcOrd="0" destOrd="0" parTransId="{AA15FBB6-D43B-4243-A8AB-1A92B2FE92C4}" sibTransId="{2BA8F704-842B-48E6-B8A4-6DB1F6B333D0}"/>
    <dgm:cxn modelId="{D3F1DCDB-70BE-4067-B28A-ECCA2BEE0334}" srcId="{A9024518-C23A-4320-AB2F-C46F1EEE1B8C}" destId="{0089496A-4A7A-4197-8081-8A05C80F8DEF}" srcOrd="0" destOrd="0" parTransId="{1AAB3D6B-9840-4267-930E-A1C2B6C79C9D}" sibTransId="{A5A65641-B371-4DEE-A056-CFDED89C0E63}"/>
    <dgm:cxn modelId="{4AEF6FDC-EDFE-4035-A40C-16370E553DD8}" type="presOf" srcId="{0089496A-4A7A-4197-8081-8A05C80F8DEF}" destId="{4DBB3300-4AD8-41EB-A9C5-280EA12A1432}" srcOrd="0" destOrd="0" presId="urn:microsoft.com/office/officeart/2005/8/layout/hList1"/>
    <dgm:cxn modelId="{5731E4F3-C0DC-4A4E-9684-39F5F680B38C}" type="presParOf" srcId="{3A5B9686-0DBE-4359-9A44-F4A1049CB77C}" destId="{B4C09198-78B8-43B5-AF7C-B729C01947D0}" srcOrd="0" destOrd="0" presId="urn:microsoft.com/office/officeart/2005/8/layout/hList1"/>
    <dgm:cxn modelId="{6218C9C7-4AAB-4693-99ED-B5EC1AA4A23D}" type="presParOf" srcId="{B4C09198-78B8-43B5-AF7C-B729C01947D0}" destId="{AAE521BA-F680-465D-A3D6-A1DB3B6B0026}" srcOrd="0" destOrd="0" presId="urn:microsoft.com/office/officeart/2005/8/layout/hList1"/>
    <dgm:cxn modelId="{328F4FB9-581A-4394-A3A1-799C3925D156}" type="presParOf" srcId="{B4C09198-78B8-43B5-AF7C-B729C01947D0}" destId="{9F9BA208-2B79-4602-84B6-9D51D4B2A7F9}" srcOrd="1" destOrd="0" presId="urn:microsoft.com/office/officeart/2005/8/layout/hList1"/>
    <dgm:cxn modelId="{90110D64-2594-4340-A994-01CC0A8F1D50}" type="presParOf" srcId="{3A5B9686-0DBE-4359-9A44-F4A1049CB77C}" destId="{744E82AD-99E2-4C25-90D7-72AA51EB0C2F}" srcOrd="1" destOrd="0" presId="urn:microsoft.com/office/officeart/2005/8/layout/hList1"/>
    <dgm:cxn modelId="{A4C84C12-3496-423E-AA22-64BC81E6C191}" type="presParOf" srcId="{3A5B9686-0DBE-4359-9A44-F4A1049CB77C}" destId="{7FD6F75C-8AD7-49A9-8AAF-E27C62834522}" srcOrd="2" destOrd="0" presId="urn:microsoft.com/office/officeart/2005/8/layout/hList1"/>
    <dgm:cxn modelId="{87F32088-4480-426A-BF48-91C9F52906DB}" type="presParOf" srcId="{7FD6F75C-8AD7-49A9-8AAF-E27C62834522}" destId="{0F26A630-CAD7-49DC-9511-ED1B303D5C46}" srcOrd="0" destOrd="0" presId="urn:microsoft.com/office/officeart/2005/8/layout/hList1"/>
    <dgm:cxn modelId="{56833992-4E1E-44BA-8737-4438178F2BB9}" type="presParOf" srcId="{7FD6F75C-8AD7-49A9-8AAF-E27C62834522}" destId="{4DBB3300-4AD8-41EB-A9C5-280EA12A1432}" srcOrd="1" destOrd="0" presId="urn:microsoft.com/office/officeart/2005/8/layout/hList1"/>
    <dgm:cxn modelId="{67D9DECA-2D04-455C-AC1D-5DE707490F72}" type="presParOf" srcId="{3A5B9686-0DBE-4359-9A44-F4A1049CB77C}" destId="{53CC3F0B-009B-4D60-8B9D-5E36B11A39AC}" srcOrd="3" destOrd="0" presId="urn:microsoft.com/office/officeart/2005/8/layout/hList1"/>
    <dgm:cxn modelId="{600D9C30-1137-446A-82D4-FE0B93066B7C}" type="presParOf" srcId="{3A5B9686-0DBE-4359-9A44-F4A1049CB77C}" destId="{B2A6F985-FD78-44BC-A731-A3DAE9B69C56}" srcOrd="4" destOrd="0" presId="urn:microsoft.com/office/officeart/2005/8/layout/hList1"/>
    <dgm:cxn modelId="{55AA422A-CA8F-4C7F-9E0B-04B4868E0C4A}" type="presParOf" srcId="{B2A6F985-FD78-44BC-A731-A3DAE9B69C56}" destId="{80521597-31A1-4EB0-8D67-AC51931FB5E7}" srcOrd="0" destOrd="0" presId="urn:microsoft.com/office/officeart/2005/8/layout/hList1"/>
    <dgm:cxn modelId="{04B9E4F9-A81E-4071-A7B5-FA7577B6C658}" type="presParOf" srcId="{B2A6F985-FD78-44BC-A731-A3DAE9B69C56}" destId="{9659B0DD-B985-4B95-8293-F2C28E37E7A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C11D9-7836-4CE7-8B93-A080A12E2662}"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8B196D05-C986-4F1C-BAD7-F75764B2AEBA}">
      <dgm:prSet phldrT="[Text]"/>
      <dgm:spPr/>
      <dgm:t>
        <a:bodyPr/>
        <a:lstStyle/>
        <a:p>
          <a:r>
            <a:rPr lang="en-GB" dirty="0"/>
            <a:t>I/O event loop</a:t>
          </a:r>
        </a:p>
      </dgm:t>
    </dgm:pt>
    <dgm:pt modelId="{0923E093-D407-4B36-ABCF-9F5934D76D47}" type="parTrans" cxnId="{0B9AC83A-99EC-4B51-A17C-6F87C09483BD}">
      <dgm:prSet/>
      <dgm:spPr/>
      <dgm:t>
        <a:bodyPr/>
        <a:lstStyle/>
        <a:p>
          <a:endParaRPr lang="en-GB"/>
        </a:p>
      </dgm:t>
    </dgm:pt>
    <dgm:pt modelId="{550634B3-2880-490E-93E9-BE1C1C1C2B2B}" type="sibTrans" cxnId="{0B9AC83A-99EC-4B51-A17C-6F87C09483BD}">
      <dgm:prSet/>
      <dgm:spPr/>
      <dgm:t>
        <a:bodyPr/>
        <a:lstStyle/>
        <a:p>
          <a:endParaRPr lang="en-GB"/>
        </a:p>
      </dgm:t>
    </dgm:pt>
    <dgm:pt modelId="{090D88B7-06CC-4127-B29A-0C1E69658F85}">
      <dgm:prSet phldrT="[Text]"/>
      <dgm:spPr/>
      <dgm:t>
        <a:bodyPr/>
        <a:lstStyle/>
        <a:p>
          <a:r>
            <a:rPr lang="en-GB" dirty="0"/>
            <a:t>AKA the “driver”</a:t>
          </a:r>
        </a:p>
      </dgm:t>
    </dgm:pt>
    <dgm:pt modelId="{6859702E-4EF0-405A-A609-B8DB1DD5161A}" type="parTrans" cxnId="{5037CE92-B515-4E4B-8D12-8FCFE6DF74CF}">
      <dgm:prSet/>
      <dgm:spPr/>
      <dgm:t>
        <a:bodyPr/>
        <a:lstStyle/>
        <a:p>
          <a:endParaRPr lang="en-GB"/>
        </a:p>
      </dgm:t>
    </dgm:pt>
    <dgm:pt modelId="{FE8F000F-47FA-416D-A72D-3B941F47DD90}" type="sibTrans" cxnId="{5037CE92-B515-4E4B-8D12-8FCFE6DF74CF}">
      <dgm:prSet/>
      <dgm:spPr/>
      <dgm:t>
        <a:bodyPr/>
        <a:lstStyle/>
        <a:p>
          <a:endParaRPr lang="en-GB"/>
        </a:p>
      </dgm:t>
    </dgm:pt>
    <dgm:pt modelId="{16574117-DB51-48E7-962D-9D968505A818}">
      <dgm:prSet phldrT="[Text]"/>
      <dgm:spPr/>
      <dgm:t>
        <a:bodyPr/>
        <a:lstStyle/>
        <a:p>
          <a:r>
            <a:rPr lang="en-GB" dirty="0"/>
            <a:t>drives I/O resources</a:t>
          </a:r>
        </a:p>
      </dgm:t>
    </dgm:pt>
    <dgm:pt modelId="{1B5851DE-016F-43C0-ACB8-E968E3787E5C}" type="parTrans" cxnId="{D822E258-6064-45DF-836F-54DA30D2EDA1}">
      <dgm:prSet/>
      <dgm:spPr/>
      <dgm:t>
        <a:bodyPr/>
        <a:lstStyle/>
        <a:p>
          <a:endParaRPr lang="en-GB"/>
        </a:p>
      </dgm:t>
    </dgm:pt>
    <dgm:pt modelId="{D19C4A1A-3678-4807-9F5C-D60D945927A6}" type="sibTrans" cxnId="{D822E258-6064-45DF-836F-54DA30D2EDA1}">
      <dgm:prSet/>
      <dgm:spPr/>
      <dgm:t>
        <a:bodyPr/>
        <a:lstStyle/>
        <a:p>
          <a:endParaRPr lang="en-GB"/>
        </a:p>
      </dgm:t>
    </dgm:pt>
    <dgm:pt modelId="{C94A270E-5F1F-48A2-9D64-7E997BCBE8BE}">
      <dgm:prSet phldrT="[Text]"/>
      <dgm:spPr/>
      <dgm:t>
        <a:bodyPr/>
        <a:lstStyle/>
        <a:p>
          <a:r>
            <a:rPr lang="en-GB" dirty="0"/>
            <a:t>Scheduler</a:t>
          </a:r>
        </a:p>
      </dgm:t>
    </dgm:pt>
    <dgm:pt modelId="{80DE012D-9ED0-4D0C-9D78-1C545F147BD4}" type="parTrans" cxnId="{2D6DD67E-0467-4795-BA88-69BDD6DE7DFD}">
      <dgm:prSet/>
      <dgm:spPr/>
      <dgm:t>
        <a:bodyPr/>
        <a:lstStyle/>
        <a:p>
          <a:endParaRPr lang="en-GB"/>
        </a:p>
      </dgm:t>
    </dgm:pt>
    <dgm:pt modelId="{7DE8AAD6-E51D-4DFB-AEB5-FB7621CEAF83}" type="sibTrans" cxnId="{2D6DD67E-0467-4795-BA88-69BDD6DE7DFD}">
      <dgm:prSet/>
      <dgm:spPr/>
      <dgm:t>
        <a:bodyPr/>
        <a:lstStyle/>
        <a:p>
          <a:endParaRPr lang="en-GB"/>
        </a:p>
      </dgm:t>
    </dgm:pt>
    <dgm:pt modelId="{E46106D8-3F64-48B2-849A-A7859E976478}">
      <dgm:prSet phldrT="[Text]"/>
      <dgm:spPr/>
      <dgm:t>
        <a:bodyPr/>
        <a:lstStyle/>
        <a:p>
          <a:r>
            <a:rPr lang="en-GB" dirty="0"/>
            <a:t>Executes tasks that uses I/O resources</a:t>
          </a:r>
        </a:p>
      </dgm:t>
    </dgm:pt>
    <dgm:pt modelId="{C29BE4FC-2484-4727-8DE0-FA94FEB695A6}" type="parTrans" cxnId="{855A9CD0-D572-432E-B953-BEE2845E3C14}">
      <dgm:prSet/>
      <dgm:spPr/>
      <dgm:t>
        <a:bodyPr/>
        <a:lstStyle/>
        <a:p>
          <a:endParaRPr lang="en-GB"/>
        </a:p>
      </dgm:t>
    </dgm:pt>
    <dgm:pt modelId="{072D01FF-9C75-4153-818E-724E37326F0A}" type="sibTrans" cxnId="{855A9CD0-D572-432E-B953-BEE2845E3C14}">
      <dgm:prSet/>
      <dgm:spPr/>
      <dgm:t>
        <a:bodyPr/>
        <a:lstStyle/>
        <a:p>
          <a:endParaRPr lang="en-GB"/>
        </a:p>
      </dgm:t>
    </dgm:pt>
    <dgm:pt modelId="{B941A497-4872-4331-8B08-264030BE17A9}">
      <dgm:prSet phldrT="[Text]"/>
      <dgm:spPr/>
      <dgm:t>
        <a:bodyPr/>
        <a:lstStyle/>
        <a:p>
          <a:r>
            <a:rPr lang="en-GB" dirty="0"/>
            <a:t>Timer</a:t>
          </a:r>
        </a:p>
      </dgm:t>
    </dgm:pt>
    <dgm:pt modelId="{F2EA4CE4-BD7A-4C6C-B724-00640260FADB}" type="parTrans" cxnId="{B3E0BFFE-5684-42D6-BC2D-4FCFF6093F2D}">
      <dgm:prSet/>
      <dgm:spPr/>
      <dgm:t>
        <a:bodyPr/>
        <a:lstStyle/>
        <a:p>
          <a:endParaRPr lang="en-GB"/>
        </a:p>
      </dgm:t>
    </dgm:pt>
    <dgm:pt modelId="{7444A047-8DD7-45EC-8618-E5EFB112D4F0}" type="sibTrans" cxnId="{B3E0BFFE-5684-42D6-BC2D-4FCFF6093F2D}">
      <dgm:prSet/>
      <dgm:spPr/>
      <dgm:t>
        <a:bodyPr/>
        <a:lstStyle/>
        <a:p>
          <a:endParaRPr lang="en-GB"/>
        </a:p>
      </dgm:t>
    </dgm:pt>
    <dgm:pt modelId="{0DC75056-8026-4BFF-AAF6-51959901DD04}">
      <dgm:prSet phldrT="[Text]"/>
      <dgm:spPr/>
      <dgm:t>
        <a:bodyPr/>
        <a:lstStyle/>
        <a:p>
          <a:r>
            <a:rPr lang="en-GB" dirty="0"/>
            <a:t>Allows scheduled work to run</a:t>
          </a:r>
        </a:p>
      </dgm:t>
    </dgm:pt>
    <dgm:pt modelId="{826B9E00-A001-447A-9586-E9C88CBFEDF9}" type="parTrans" cxnId="{543F5D09-427F-46B8-A996-6D6D521C5EB1}">
      <dgm:prSet/>
      <dgm:spPr/>
      <dgm:t>
        <a:bodyPr/>
        <a:lstStyle/>
        <a:p>
          <a:endParaRPr lang="en-GB"/>
        </a:p>
      </dgm:t>
    </dgm:pt>
    <dgm:pt modelId="{5A7D6AA0-9A0B-443A-B684-C82CF2DF9DAB}" type="sibTrans" cxnId="{543F5D09-427F-46B8-A996-6D6D521C5EB1}">
      <dgm:prSet/>
      <dgm:spPr/>
      <dgm:t>
        <a:bodyPr/>
        <a:lstStyle/>
        <a:p>
          <a:endParaRPr lang="en-GB"/>
        </a:p>
      </dgm:t>
    </dgm:pt>
    <dgm:pt modelId="{485AB4D6-0BD1-4502-B5FD-68472404714C}">
      <dgm:prSet phldrT="[Text]"/>
      <dgm:spPr/>
      <dgm:t>
        <a:bodyPr/>
        <a:lstStyle/>
        <a:p>
          <a:r>
            <a:rPr lang="en-GB" dirty="0"/>
            <a:t>dispatches I/O events to tasks</a:t>
          </a:r>
        </a:p>
      </dgm:t>
    </dgm:pt>
    <dgm:pt modelId="{D1531FD9-465B-45FB-B224-E554CA9B2DF6}" type="parTrans" cxnId="{03437F1E-B3DF-448F-8CCD-3CE0D3181AE7}">
      <dgm:prSet/>
      <dgm:spPr/>
      <dgm:t>
        <a:bodyPr/>
        <a:lstStyle/>
        <a:p>
          <a:endParaRPr lang="en-GB"/>
        </a:p>
      </dgm:t>
    </dgm:pt>
    <dgm:pt modelId="{D4E71984-816E-4659-89BA-9B1F0B171784}" type="sibTrans" cxnId="{03437F1E-B3DF-448F-8CCD-3CE0D3181AE7}">
      <dgm:prSet/>
      <dgm:spPr/>
      <dgm:t>
        <a:bodyPr/>
        <a:lstStyle/>
        <a:p>
          <a:endParaRPr lang="en-GB"/>
        </a:p>
      </dgm:t>
    </dgm:pt>
    <dgm:pt modelId="{64B612C4-48B4-4A88-9C90-7ABA797F2826}">
      <dgm:prSet phldrT="[Text]"/>
      <dgm:spPr/>
      <dgm:t>
        <a:bodyPr/>
        <a:lstStyle/>
        <a:p>
          <a:r>
            <a:rPr lang="en-GB" dirty="0"/>
            <a:t>After a set time period</a:t>
          </a:r>
        </a:p>
      </dgm:t>
    </dgm:pt>
    <dgm:pt modelId="{8D9B02B9-6BB2-46D2-AD3A-962274B278F7}" type="parTrans" cxnId="{6F12E8A1-93AA-42AA-84AC-1B6FDC7E0D07}">
      <dgm:prSet/>
      <dgm:spPr/>
      <dgm:t>
        <a:bodyPr/>
        <a:lstStyle/>
        <a:p>
          <a:endParaRPr lang="en-GB"/>
        </a:p>
      </dgm:t>
    </dgm:pt>
    <dgm:pt modelId="{D5C518D2-1FA8-4FD7-BA9F-EA5BD865D19F}" type="sibTrans" cxnId="{6F12E8A1-93AA-42AA-84AC-1B6FDC7E0D07}">
      <dgm:prSet/>
      <dgm:spPr/>
      <dgm:t>
        <a:bodyPr/>
        <a:lstStyle/>
        <a:p>
          <a:endParaRPr lang="en-GB"/>
        </a:p>
      </dgm:t>
    </dgm:pt>
    <dgm:pt modelId="{F80A10AF-E7E7-4DA4-A733-BADF109D7F8E}" type="pres">
      <dgm:prSet presAssocID="{2B5C11D9-7836-4CE7-8B93-A080A12E2662}" presName="Name0" presStyleCnt="0">
        <dgm:presLayoutVars>
          <dgm:dir/>
          <dgm:animLvl val="lvl"/>
          <dgm:resizeHandles val="exact"/>
        </dgm:presLayoutVars>
      </dgm:prSet>
      <dgm:spPr/>
    </dgm:pt>
    <dgm:pt modelId="{7759AB6C-E60B-4904-8A83-BEEFF9A2C986}" type="pres">
      <dgm:prSet presAssocID="{8B196D05-C986-4F1C-BAD7-F75764B2AEBA}" presName="composite" presStyleCnt="0"/>
      <dgm:spPr/>
    </dgm:pt>
    <dgm:pt modelId="{5B0BF9F5-F07B-4DA3-9575-260053CECF25}" type="pres">
      <dgm:prSet presAssocID="{8B196D05-C986-4F1C-BAD7-F75764B2AEBA}" presName="parTx" presStyleLbl="alignNode1" presStyleIdx="0" presStyleCnt="3">
        <dgm:presLayoutVars>
          <dgm:chMax val="0"/>
          <dgm:chPref val="0"/>
          <dgm:bulletEnabled val="1"/>
        </dgm:presLayoutVars>
      </dgm:prSet>
      <dgm:spPr/>
    </dgm:pt>
    <dgm:pt modelId="{724D9EC3-AA98-4ACB-8A93-D3B24E84CBF4}" type="pres">
      <dgm:prSet presAssocID="{8B196D05-C986-4F1C-BAD7-F75764B2AEBA}" presName="desTx" presStyleLbl="alignAccFollowNode1" presStyleIdx="0" presStyleCnt="3">
        <dgm:presLayoutVars>
          <dgm:bulletEnabled val="1"/>
        </dgm:presLayoutVars>
      </dgm:prSet>
      <dgm:spPr/>
    </dgm:pt>
    <dgm:pt modelId="{086ADA35-3DA1-4F2E-B0B6-81FB4348BFC1}" type="pres">
      <dgm:prSet presAssocID="{550634B3-2880-490E-93E9-BE1C1C1C2B2B}" presName="space" presStyleCnt="0"/>
      <dgm:spPr/>
    </dgm:pt>
    <dgm:pt modelId="{6A1AA624-6DC6-428A-BC92-F2C2FAFF66B1}" type="pres">
      <dgm:prSet presAssocID="{C94A270E-5F1F-48A2-9D64-7E997BCBE8BE}" presName="composite" presStyleCnt="0"/>
      <dgm:spPr/>
    </dgm:pt>
    <dgm:pt modelId="{88B4D3A2-AC37-40F8-AC49-F139E071316E}" type="pres">
      <dgm:prSet presAssocID="{C94A270E-5F1F-48A2-9D64-7E997BCBE8BE}" presName="parTx" presStyleLbl="alignNode1" presStyleIdx="1" presStyleCnt="3">
        <dgm:presLayoutVars>
          <dgm:chMax val="0"/>
          <dgm:chPref val="0"/>
          <dgm:bulletEnabled val="1"/>
        </dgm:presLayoutVars>
      </dgm:prSet>
      <dgm:spPr/>
    </dgm:pt>
    <dgm:pt modelId="{99E56DA0-B1A5-401B-8BDB-8270D3F0C6C0}" type="pres">
      <dgm:prSet presAssocID="{C94A270E-5F1F-48A2-9D64-7E997BCBE8BE}" presName="desTx" presStyleLbl="alignAccFollowNode1" presStyleIdx="1" presStyleCnt="3">
        <dgm:presLayoutVars>
          <dgm:bulletEnabled val="1"/>
        </dgm:presLayoutVars>
      </dgm:prSet>
      <dgm:spPr/>
    </dgm:pt>
    <dgm:pt modelId="{5D8B526D-C3EF-45A6-B8D3-57AD6CC23697}" type="pres">
      <dgm:prSet presAssocID="{7DE8AAD6-E51D-4DFB-AEB5-FB7621CEAF83}" presName="space" presStyleCnt="0"/>
      <dgm:spPr/>
    </dgm:pt>
    <dgm:pt modelId="{10A1784B-B741-4E8B-9B6C-B43D8CD844C9}" type="pres">
      <dgm:prSet presAssocID="{B941A497-4872-4331-8B08-264030BE17A9}" presName="composite" presStyleCnt="0"/>
      <dgm:spPr/>
    </dgm:pt>
    <dgm:pt modelId="{B50B950A-05E7-42CC-95F4-C06DF1D9BB0E}" type="pres">
      <dgm:prSet presAssocID="{B941A497-4872-4331-8B08-264030BE17A9}" presName="parTx" presStyleLbl="alignNode1" presStyleIdx="2" presStyleCnt="3">
        <dgm:presLayoutVars>
          <dgm:chMax val="0"/>
          <dgm:chPref val="0"/>
          <dgm:bulletEnabled val="1"/>
        </dgm:presLayoutVars>
      </dgm:prSet>
      <dgm:spPr/>
    </dgm:pt>
    <dgm:pt modelId="{D23B1C2C-7F70-44E1-9B93-1680BBA794F4}" type="pres">
      <dgm:prSet presAssocID="{B941A497-4872-4331-8B08-264030BE17A9}" presName="desTx" presStyleLbl="alignAccFollowNode1" presStyleIdx="2" presStyleCnt="3">
        <dgm:presLayoutVars>
          <dgm:bulletEnabled val="1"/>
        </dgm:presLayoutVars>
      </dgm:prSet>
      <dgm:spPr/>
    </dgm:pt>
  </dgm:ptLst>
  <dgm:cxnLst>
    <dgm:cxn modelId="{0ABB4E02-0758-465F-96A1-1F877ADE1CDE}" type="presOf" srcId="{2B5C11D9-7836-4CE7-8B93-A080A12E2662}" destId="{F80A10AF-E7E7-4DA4-A733-BADF109D7F8E}" srcOrd="0" destOrd="0" presId="urn:microsoft.com/office/officeart/2005/8/layout/hList1"/>
    <dgm:cxn modelId="{5C6DE506-4797-4859-90F8-D9521012A8A7}" type="presOf" srcId="{8B196D05-C986-4F1C-BAD7-F75764B2AEBA}" destId="{5B0BF9F5-F07B-4DA3-9575-260053CECF25}" srcOrd="0" destOrd="0" presId="urn:microsoft.com/office/officeart/2005/8/layout/hList1"/>
    <dgm:cxn modelId="{543F5D09-427F-46B8-A996-6D6D521C5EB1}" srcId="{B941A497-4872-4331-8B08-264030BE17A9}" destId="{0DC75056-8026-4BFF-AAF6-51959901DD04}" srcOrd="0" destOrd="0" parTransId="{826B9E00-A001-447A-9586-E9C88CBFEDF9}" sibTransId="{5A7D6AA0-9A0B-443A-B684-C82CF2DF9DAB}"/>
    <dgm:cxn modelId="{03437F1E-B3DF-448F-8CCD-3CE0D3181AE7}" srcId="{8B196D05-C986-4F1C-BAD7-F75764B2AEBA}" destId="{485AB4D6-0BD1-4502-B5FD-68472404714C}" srcOrd="2" destOrd="0" parTransId="{D1531FD9-465B-45FB-B224-E554CA9B2DF6}" sibTransId="{D4E71984-816E-4659-89BA-9B1F0B171784}"/>
    <dgm:cxn modelId="{FE4DA026-BEC1-4625-A229-AB850B994175}" type="presOf" srcId="{0DC75056-8026-4BFF-AAF6-51959901DD04}" destId="{D23B1C2C-7F70-44E1-9B93-1680BBA794F4}" srcOrd="0" destOrd="0" presId="urn:microsoft.com/office/officeart/2005/8/layout/hList1"/>
    <dgm:cxn modelId="{0B9AC83A-99EC-4B51-A17C-6F87C09483BD}" srcId="{2B5C11D9-7836-4CE7-8B93-A080A12E2662}" destId="{8B196D05-C986-4F1C-BAD7-F75764B2AEBA}" srcOrd="0" destOrd="0" parTransId="{0923E093-D407-4B36-ABCF-9F5934D76D47}" sibTransId="{550634B3-2880-490E-93E9-BE1C1C1C2B2B}"/>
    <dgm:cxn modelId="{090B7D66-97B1-42CD-A53E-44437C71052A}" type="presOf" srcId="{64B612C4-48B4-4A88-9C90-7ABA797F2826}" destId="{D23B1C2C-7F70-44E1-9B93-1680BBA794F4}" srcOrd="0" destOrd="1" presId="urn:microsoft.com/office/officeart/2005/8/layout/hList1"/>
    <dgm:cxn modelId="{825F6775-6B5E-4A0E-BE47-EC4456196038}" type="presOf" srcId="{C94A270E-5F1F-48A2-9D64-7E997BCBE8BE}" destId="{88B4D3A2-AC37-40F8-AC49-F139E071316E}" srcOrd="0" destOrd="0" presId="urn:microsoft.com/office/officeart/2005/8/layout/hList1"/>
    <dgm:cxn modelId="{5452CC57-27ED-460B-951B-7C91B708DFAC}" type="presOf" srcId="{B941A497-4872-4331-8B08-264030BE17A9}" destId="{B50B950A-05E7-42CC-95F4-C06DF1D9BB0E}" srcOrd="0" destOrd="0" presId="urn:microsoft.com/office/officeart/2005/8/layout/hList1"/>
    <dgm:cxn modelId="{D822E258-6064-45DF-836F-54DA30D2EDA1}" srcId="{8B196D05-C986-4F1C-BAD7-F75764B2AEBA}" destId="{16574117-DB51-48E7-962D-9D968505A818}" srcOrd="1" destOrd="0" parTransId="{1B5851DE-016F-43C0-ACB8-E968E3787E5C}" sibTransId="{D19C4A1A-3678-4807-9F5C-D60D945927A6}"/>
    <dgm:cxn modelId="{0EA2425A-FEC7-4538-BB67-2A1504794E5C}" type="presOf" srcId="{16574117-DB51-48E7-962D-9D968505A818}" destId="{724D9EC3-AA98-4ACB-8A93-D3B24E84CBF4}" srcOrd="0" destOrd="1" presId="urn:microsoft.com/office/officeart/2005/8/layout/hList1"/>
    <dgm:cxn modelId="{2D6DD67E-0467-4795-BA88-69BDD6DE7DFD}" srcId="{2B5C11D9-7836-4CE7-8B93-A080A12E2662}" destId="{C94A270E-5F1F-48A2-9D64-7E997BCBE8BE}" srcOrd="1" destOrd="0" parTransId="{80DE012D-9ED0-4D0C-9D78-1C545F147BD4}" sibTransId="{7DE8AAD6-E51D-4DFB-AEB5-FB7621CEAF83}"/>
    <dgm:cxn modelId="{55F51890-F671-4452-A1ED-5F199C715A0F}" type="presOf" srcId="{485AB4D6-0BD1-4502-B5FD-68472404714C}" destId="{724D9EC3-AA98-4ACB-8A93-D3B24E84CBF4}" srcOrd="0" destOrd="2" presId="urn:microsoft.com/office/officeart/2005/8/layout/hList1"/>
    <dgm:cxn modelId="{5037CE92-B515-4E4B-8D12-8FCFE6DF74CF}" srcId="{8B196D05-C986-4F1C-BAD7-F75764B2AEBA}" destId="{090D88B7-06CC-4127-B29A-0C1E69658F85}" srcOrd="0" destOrd="0" parTransId="{6859702E-4EF0-405A-A609-B8DB1DD5161A}" sibTransId="{FE8F000F-47FA-416D-A72D-3B941F47DD90}"/>
    <dgm:cxn modelId="{6F12E8A1-93AA-42AA-84AC-1B6FDC7E0D07}" srcId="{B941A497-4872-4331-8B08-264030BE17A9}" destId="{64B612C4-48B4-4A88-9C90-7ABA797F2826}" srcOrd="1" destOrd="0" parTransId="{8D9B02B9-6BB2-46D2-AD3A-962274B278F7}" sibTransId="{D5C518D2-1FA8-4FD7-BA9F-EA5BD865D19F}"/>
    <dgm:cxn modelId="{855A9CD0-D572-432E-B953-BEE2845E3C14}" srcId="{C94A270E-5F1F-48A2-9D64-7E997BCBE8BE}" destId="{E46106D8-3F64-48B2-849A-A7859E976478}" srcOrd="0" destOrd="0" parTransId="{C29BE4FC-2484-4727-8DE0-FA94FEB695A6}" sibTransId="{072D01FF-9C75-4153-818E-724E37326F0A}"/>
    <dgm:cxn modelId="{5B0FEFD7-BD1F-4233-AFAF-AB6D5BFADCEC}" type="presOf" srcId="{E46106D8-3F64-48B2-849A-A7859E976478}" destId="{99E56DA0-B1A5-401B-8BDB-8270D3F0C6C0}" srcOrd="0" destOrd="0" presId="urn:microsoft.com/office/officeart/2005/8/layout/hList1"/>
    <dgm:cxn modelId="{B3E0BFFE-5684-42D6-BC2D-4FCFF6093F2D}" srcId="{2B5C11D9-7836-4CE7-8B93-A080A12E2662}" destId="{B941A497-4872-4331-8B08-264030BE17A9}" srcOrd="2" destOrd="0" parTransId="{F2EA4CE4-BD7A-4C6C-B724-00640260FADB}" sibTransId="{7444A047-8DD7-45EC-8618-E5EFB112D4F0}"/>
    <dgm:cxn modelId="{370EFEFE-AF0A-4791-852A-6A876B0BB46A}" type="presOf" srcId="{090D88B7-06CC-4127-B29A-0C1E69658F85}" destId="{724D9EC3-AA98-4ACB-8A93-D3B24E84CBF4}" srcOrd="0" destOrd="0" presId="urn:microsoft.com/office/officeart/2005/8/layout/hList1"/>
    <dgm:cxn modelId="{1D9797E9-78B3-4604-85A9-9F2BE48A40CB}" type="presParOf" srcId="{F80A10AF-E7E7-4DA4-A733-BADF109D7F8E}" destId="{7759AB6C-E60B-4904-8A83-BEEFF9A2C986}" srcOrd="0" destOrd="0" presId="urn:microsoft.com/office/officeart/2005/8/layout/hList1"/>
    <dgm:cxn modelId="{17424FC6-A3B6-44BD-A8A0-FB66D326DA3E}" type="presParOf" srcId="{7759AB6C-E60B-4904-8A83-BEEFF9A2C986}" destId="{5B0BF9F5-F07B-4DA3-9575-260053CECF25}" srcOrd="0" destOrd="0" presId="urn:microsoft.com/office/officeart/2005/8/layout/hList1"/>
    <dgm:cxn modelId="{41F375FB-8301-4F1D-99F0-8FEA14DC90A5}" type="presParOf" srcId="{7759AB6C-E60B-4904-8A83-BEEFF9A2C986}" destId="{724D9EC3-AA98-4ACB-8A93-D3B24E84CBF4}" srcOrd="1" destOrd="0" presId="urn:microsoft.com/office/officeart/2005/8/layout/hList1"/>
    <dgm:cxn modelId="{2D75262F-BD1D-4491-9EBA-5B75042BBEFD}" type="presParOf" srcId="{F80A10AF-E7E7-4DA4-A733-BADF109D7F8E}" destId="{086ADA35-3DA1-4F2E-B0B6-81FB4348BFC1}" srcOrd="1" destOrd="0" presId="urn:microsoft.com/office/officeart/2005/8/layout/hList1"/>
    <dgm:cxn modelId="{D877079A-526E-4A65-9118-7A666F84B556}" type="presParOf" srcId="{F80A10AF-E7E7-4DA4-A733-BADF109D7F8E}" destId="{6A1AA624-6DC6-428A-BC92-F2C2FAFF66B1}" srcOrd="2" destOrd="0" presId="urn:microsoft.com/office/officeart/2005/8/layout/hList1"/>
    <dgm:cxn modelId="{34C5522A-FF28-417E-A122-91BAE9FF86C7}" type="presParOf" srcId="{6A1AA624-6DC6-428A-BC92-F2C2FAFF66B1}" destId="{88B4D3A2-AC37-40F8-AC49-F139E071316E}" srcOrd="0" destOrd="0" presId="urn:microsoft.com/office/officeart/2005/8/layout/hList1"/>
    <dgm:cxn modelId="{A75445BC-A758-4429-8CFE-3EE40E1A0CED}" type="presParOf" srcId="{6A1AA624-6DC6-428A-BC92-F2C2FAFF66B1}" destId="{99E56DA0-B1A5-401B-8BDB-8270D3F0C6C0}" srcOrd="1" destOrd="0" presId="urn:microsoft.com/office/officeart/2005/8/layout/hList1"/>
    <dgm:cxn modelId="{8E9B01C4-A14A-4C9D-9968-88BEA19F1710}" type="presParOf" srcId="{F80A10AF-E7E7-4DA4-A733-BADF109D7F8E}" destId="{5D8B526D-C3EF-45A6-B8D3-57AD6CC23697}" srcOrd="3" destOrd="0" presId="urn:microsoft.com/office/officeart/2005/8/layout/hList1"/>
    <dgm:cxn modelId="{0AEFB60A-6B5D-46D5-B837-3FD69DE6DF60}" type="presParOf" srcId="{F80A10AF-E7E7-4DA4-A733-BADF109D7F8E}" destId="{10A1784B-B741-4E8B-9B6C-B43D8CD844C9}" srcOrd="4" destOrd="0" presId="urn:microsoft.com/office/officeart/2005/8/layout/hList1"/>
    <dgm:cxn modelId="{01B2A168-99B0-4E77-8B8A-F0879EACF844}" type="presParOf" srcId="{10A1784B-B741-4E8B-9B6C-B43D8CD844C9}" destId="{B50B950A-05E7-42CC-95F4-C06DF1D9BB0E}" srcOrd="0" destOrd="0" presId="urn:microsoft.com/office/officeart/2005/8/layout/hList1"/>
    <dgm:cxn modelId="{226A9CD2-E4E5-48A3-A67E-675332B830D1}" type="presParOf" srcId="{10A1784B-B741-4E8B-9B6C-B43D8CD844C9}" destId="{D23B1C2C-7F70-44E1-9B93-1680BBA794F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B2A22E-B2A7-4420-8819-04A09776C85E}">
      <dsp:nvSpPr>
        <dsp:cNvPr id="0" name=""/>
        <dsp:cNvSpPr/>
      </dsp:nvSpPr>
      <dsp:spPr>
        <a:xfrm>
          <a:off x="2519" y="264510"/>
          <a:ext cx="1514949" cy="3744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GB" sz="1300" b="1" kern="1200" dirty="0"/>
            <a:t>Sequences</a:t>
          </a:r>
        </a:p>
      </dsp:txBody>
      <dsp:txXfrm>
        <a:off x="2519" y="264510"/>
        <a:ext cx="1514949" cy="374400"/>
      </dsp:txXfrm>
    </dsp:sp>
    <dsp:sp modelId="{9A12DE9A-AB3D-47D4-827B-89729BDDB623}">
      <dsp:nvSpPr>
        <dsp:cNvPr id="0" name=""/>
        <dsp:cNvSpPr/>
      </dsp:nvSpPr>
      <dsp:spPr>
        <a:xfrm>
          <a:off x="2519" y="638910"/>
          <a:ext cx="1514949" cy="785069"/>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LinkedList</a:t>
          </a:r>
        </a:p>
        <a:p>
          <a:pPr marL="114300" lvl="1" indent="-114300" algn="l" defTabSz="577850">
            <a:lnSpc>
              <a:spcPct val="90000"/>
            </a:lnSpc>
            <a:spcBef>
              <a:spcPct val="0"/>
            </a:spcBef>
            <a:spcAft>
              <a:spcPct val="15000"/>
            </a:spcAft>
            <a:buChar char="•"/>
          </a:pPr>
          <a:r>
            <a:rPr lang="en-GB" sz="1300" b="1" kern="1200" dirty="0" err="1"/>
            <a:t>Vec</a:t>
          </a:r>
          <a:endParaRPr lang="en-GB" sz="1300" b="1" kern="1200" dirty="0"/>
        </a:p>
        <a:p>
          <a:pPr marL="114300" lvl="1" indent="-114300" algn="l" defTabSz="577850">
            <a:lnSpc>
              <a:spcPct val="90000"/>
            </a:lnSpc>
            <a:spcBef>
              <a:spcPct val="0"/>
            </a:spcBef>
            <a:spcAft>
              <a:spcPct val="15000"/>
            </a:spcAft>
            <a:buChar char="•"/>
          </a:pPr>
          <a:r>
            <a:rPr lang="en-GB" sz="1300" kern="1200" dirty="0" err="1"/>
            <a:t>VecDeque</a:t>
          </a:r>
          <a:endParaRPr lang="en-GB" sz="1300" kern="1200" dirty="0"/>
        </a:p>
      </dsp:txBody>
      <dsp:txXfrm>
        <a:off x="2519" y="638910"/>
        <a:ext cx="1514949" cy="785069"/>
      </dsp:txXfrm>
    </dsp:sp>
    <dsp:sp modelId="{3D140A56-4FB2-4CC7-9648-2BB40B98BF4A}">
      <dsp:nvSpPr>
        <dsp:cNvPr id="0" name=""/>
        <dsp:cNvSpPr/>
      </dsp:nvSpPr>
      <dsp:spPr>
        <a:xfrm>
          <a:off x="1729562" y="264510"/>
          <a:ext cx="1514949" cy="374400"/>
        </a:xfrm>
        <a:prstGeom prst="rect">
          <a:avLst/>
        </a:prstGeom>
        <a:gradFill rotWithShape="0">
          <a:gsLst>
            <a:gs pos="0">
              <a:schemeClr val="accent3">
                <a:hueOff val="823466"/>
                <a:satOff val="0"/>
                <a:lumOff val="8366"/>
                <a:alphaOff val="0"/>
                <a:satMod val="103000"/>
                <a:lumMod val="102000"/>
                <a:tint val="94000"/>
              </a:schemeClr>
            </a:gs>
            <a:gs pos="50000">
              <a:schemeClr val="accent3">
                <a:hueOff val="823466"/>
                <a:satOff val="0"/>
                <a:lumOff val="8366"/>
                <a:alphaOff val="0"/>
                <a:satMod val="110000"/>
                <a:lumMod val="100000"/>
                <a:shade val="100000"/>
              </a:schemeClr>
            </a:gs>
            <a:gs pos="100000">
              <a:schemeClr val="accent3">
                <a:hueOff val="823466"/>
                <a:satOff val="0"/>
                <a:lumOff val="8366"/>
                <a:alphaOff val="0"/>
                <a:lumMod val="99000"/>
                <a:satMod val="120000"/>
                <a:shade val="78000"/>
              </a:schemeClr>
            </a:gs>
          </a:gsLst>
          <a:lin ang="5400000" scaled="0"/>
        </a:gradFill>
        <a:ln w="6350" cap="flat" cmpd="sng" algn="ctr">
          <a:solidFill>
            <a:schemeClr val="accent3">
              <a:hueOff val="823466"/>
              <a:satOff val="0"/>
              <a:lumOff val="836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GB" sz="1300" b="1" kern="1200" dirty="0"/>
            <a:t>Maps</a:t>
          </a:r>
        </a:p>
      </dsp:txBody>
      <dsp:txXfrm>
        <a:off x="1729562" y="264510"/>
        <a:ext cx="1514949" cy="374400"/>
      </dsp:txXfrm>
    </dsp:sp>
    <dsp:sp modelId="{9AE33903-1E9B-46A0-9413-24EAB3DB39ED}">
      <dsp:nvSpPr>
        <dsp:cNvPr id="0" name=""/>
        <dsp:cNvSpPr/>
      </dsp:nvSpPr>
      <dsp:spPr>
        <a:xfrm>
          <a:off x="1729562" y="638910"/>
          <a:ext cx="1514949" cy="785069"/>
        </a:xfrm>
        <a:prstGeom prst="rect">
          <a:avLst/>
        </a:prstGeom>
        <a:solidFill>
          <a:schemeClr val="accent3">
            <a:tint val="40000"/>
            <a:alpha val="90000"/>
            <a:hueOff val="1060852"/>
            <a:satOff val="28810"/>
            <a:lumOff val="2565"/>
            <a:alphaOff val="0"/>
          </a:schemeClr>
        </a:solidFill>
        <a:ln w="6350" cap="flat" cmpd="sng" algn="ctr">
          <a:solidFill>
            <a:schemeClr val="accent3">
              <a:tint val="40000"/>
              <a:alpha val="90000"/>
              <a:hueOff val="1060852"/>
              <a:satOff val="28810"/>
              <a:lumOff val="25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err="1"/>
            <a:t>BTreeMap</a:t>
          </a:r>
          <a:endParaRPr lang="en-GB" sz="1300" kern="1200" dirty="0"/>
        </a:p>
        <a:p>
          <a:pPr marL="114300" lvl="1" indent="-114300" algn="l" defTabSz="577850">
            <a:lnSpc>
              <a:spcPct val="90000"/>
            </a:lnSpc>
            <a:spcBef>
              <a:spcPct val="0"/>
            </a:spcBef>
            <a:spcAft>
              <a:spcPct val="15000"/>
            </a:spcAft>
            <a:buChar char="•"/>
          </a:pPr>
          <a:r>
            <a:rPr lang="en-GB" sz="1300" b="1" kern="1200" dirty="0"/>
            <a:t>HashMap</a:t>
          </a:r>
        </a:p>
      </dsp:txBody>
      <dsp:txXfrm>
        <a:off x="1729562" y="638910"/>
        <a:ext cx="1514949" cy="785069"/>
      </dsp:txXfrm>
    </dsp:sp>
    <dsp:sp modelId="{E2FE85BA-B398-4F4C-B2BB-C8D778C8F0DA}">
      <dsp:nvSpPr>
        <dsp:cNvPr id="0" name=""/>
        <dsp:cNvSpPr/>
      </dsp:nvSpPr>
      <dsp:spPr>
        <a:xfrm>
          <a:off x="3456604" y="264510"/>
          <a:ext cx="1514949" cy="374400"/>
        </a:xfrm>
        <a:prstGeom prst="rect">
          <a:avLst/>
        </a:prstGeom>
        <a:gradFill rotWithShape="0">
          <a:gsLst>
            <a:gs pos="0">
              <a:schemeClr val="accent3">
                <a:hueOff val="1646931"/>
                <a:satOff val="0"/>
                <a:lumOff val="16732"/>
                <a:alphaOff val="0"/>
                <a:satMod val="103000"/>
                <a:lumMod val="102000"/>
                <a:tint val="94000"/>
              </a:schemeClr>
            </a:gs>
            <a:gs pos="50000">
              <a:schemeClr val="accent3">
                <a:hueOff val="1646931"/>
                <a:satOff val="0"/>
                <a:lumOff val="16732"/>
                <a:alphaOff val="0"/>
                <a:satMod val="110000"/>
                <a:lumMod val="100000"/>
                <a:shade val="100000"/>
              </a:schemeClr>
            </a:gs>
            <a:gs pos="100000">
              <a:schemeClr val="accent3">
                <a:hueOff val="1646931"/>
                <a:satOff val="0"/>
                <a:lumOff val="16732"/>
                <a:alphaOff val="0"/>
                <a:lumMod val="99000"/>
                <a:satMod val="120000"/>
                <a:shade val="78000"/>
              </a:schemeClr>
            </a:gs>
          </a:gsLst>
          <a:lin ang="5400000" scaled="0"/>
        </a:gradFill>
        <a:ln w="6350" cap="flat" cmpd="sng" algn="ctr">
          <a:solidFill>
            <a:schemeClr val="accent3">
              <a:hueOff val="1646931"/>
              <a:satOff val="0"/>
              <a:lumOff val="1673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GB" sz="1300" b="1" kern="1200" dirty="0"/>
            <a:t>Sets</a:t>
          </a:r>
        </a:p>
      </dsp:txBody>
      <dsp:txXfrm>
        <a:off x="3456604" y="264510"/>
        <a:ext cx="1514949" cy="374400"/>
      </dsp:txXfrm>
    </dsp:sp>
    <dsp:sp modelId="{3CA98B38-C7EA-49F6-8B5F-29904BF0FC5B}">
      <dsp:nvSpPr>
        <dsp:cNvPr id="0" name=""/>
        <dsp:cNvSpPr/>
      </dsp:nvSpPr>
      <dsp:spPr>
        <a:xfrm>
          <a:off x="3456604" y="638910"/>
          <a:ext cx="1514949" cy="785069"/>
        </a:xfrm>
        <a:prstGeom prst="rect">
          <a:avLst/>
        </a:prstGeom>
        <a:solidFill>
          <a:schemeClr val="accent3">
            <a:tint val="40000"/>
            <a:alpha val="90000"/>
            <a:hueOff val="2121704"/>
            <a:satOff val="57619"/>
            <a:lumOff val="5131"/>
            <a:alphaOff val="0"/>
          </a:schemeClr>
        </a:solidFill>
        <a:ln w="6350" cap="flat" cmpd="sng" algn="ctr">
          <a:solidFill>
            <a:schemeClr val="accent3">
              <a:tint val="40000"/>
              <a:alpha val="90000"/>
              <a:hueOff val="2121704"/>
              <a:satOff val="57619"/>
              <a:lumOff val="513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err="1"/>
            <a:t>BTreeSet</a:t>
          </a:r>
          <a:endParaRPr lang="en-GB" sz="1300" kern="1200" dirty="0"/>
        </a:p>
        <a:p>
          <a:pPr marL="114300" lvl="1" indent="-114300" algn="l" defTabSz="577850">
            <a:lnSpc>
              <a:spcPct val="90000"/>
            </a:lnSpc>
            <a:spcBef>
              <a:spcPct val="0"/>
            </a:spcBef>
            <a:spcAft>
              <a:spcPct val="15000"/>
            </a:spcAft>
            <a:buChar char="•"/>
          </a:pPr>
          <a:r>
            <a:rPr lang="en-GB" sz="1300" b="1" kern="1200" dirty="0"/>
            <a:t>HashSet</a:t>
          </a:r>
        </a:p>
      </dsp:txBody>
      <dsp:txXfrm>
        <a:off x="3456604" y="638910"/>
        <a:ext cx="1514949" cy="785069"/>
      </dsp:txXfrm>
    </dsp:sp>
    <dsp:sp modelId="{58613E13-730B-457B-832F-8112D64F8772}">
      <dsp:nvSpPr>
        <dsp:cNvPr id="0" name=""/>
        <dsp:cNvSpPr/>
      </dsp:nvSpPr>
      <dsp:spPr>
        <a:xfrm>
          <a:off x="5183647" y="264510"/>
          <a:ext cx="1514949" cy="3744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GB" sz="1300" b="1" kern="1200" dirty="0"/>
            <a:t>Miscellaneous</a:t>
          </a:r>
        </a:p>
      </dsp:txBody>
      <dsp:txXfrm>
        <a:off x="5183647" y="264510"/>
        <a:ext cx="1514949" cy="374400"/>
      </dsp:txXfrm>
    </dsp:sp>
    <dsp:sp modelId="{953027FA-3B8A-49A0-9C98-CB0FFDA807C3}">
      <dsp:nvSpPr>
        <dsp:cNvPr id="0" name=""/>
        <dsp:cNvSpPr/>
      </dsp:nvSpPr>
      <dsp:spPr>
        <a:xfrm>
          <a:off x="5183647" y="638910"/>
          <a:ext cx="1514949" cy="785069"/>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err="1"/>
            <a:t>BinaryHeap</a:t>
          </a:r>
          <a:endParaRPr lang="en-GB" sz="1300" kern="1200" dirty="0"/>
        </a:p>
      </dsp:txBody>
      <dsp:txXfrm>
        <a:off x="5183647" y="638910"/>
        <a:ext cx="1514949" cy="785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521BA-F680-465D-A3D6-A1DB3B6B0026}">
      <dsp:nvSpPr>
        <dsp:cNvPr id="0" name=""/>
        <dsp:cNvSpPr/>
      </dsp:nvSpPr>
      <dsp:spPr>
        <a:xfrm>
          <a:off x="1764" y="213501"/>
          <a:ext cx="1719942" cy="4032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b="1" kern="1200" dirty="0" err="1"/>
            <a:t>SocketAddr</a:t>
          </a:r>
          <a:r>
            <a:rPr lang="en-GB" sz="1400" kern="1200" dirty="0"/>
            <a:t> </a:t>
          </a:r>
        </a:p>
      </dsp:txBody>
      <dsp:txXfrm>
        <a:off x="1764" y="213501"/>
        <a:ext cx="1719942" cy="403200"/>
      </dsp:txXfrm>
    </dsp:sp>
    <dsp:sp modelId="{9F9BA208-2B79-4602-84B6-9D51D4B2A7F9}">
      <dsp:nvSpPr>
        <dsp:cNvPr id="0" name=""/>
        <dsp:cNvSpPr/>
      </dsp:nvSpPr>
      <dsp:spPr>
        <a:xfrm>
          <a:off x="1764" y="616701"/>
          <a:ext cx="1719942" cy="1181722"/>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a:t>IPv4 or IPv6 address creation</a:t>
          </a:r>
        </a:p>
      </dsp:txBody>
      <dsp:txXfrm>
        <a:off x="1764" y="616701"/>
        <a:ext cx="1719942" cy="1181722"/>
      </dsp:txXfrm>
    </dsp:sp>
    <dsp:sp modelId="{0F26A630-CAD7-49DC-9511-ED1B303D5C46}">
      <dsp:nvSpPr>
        <dsp:cNvPr id="0" name=""/>
        <dsp:cNvSpPr/>
      </dsp:nvSpPr>
      <dsp:spPr>
        <a:xfrm>
          <a:off x="1962499" y="213501"/>
          <a:ext cx="1719942" cy="403200"/>
        </a:xfrm>
        <a:prstGeom prst="rect">
          <a:avLst/>
        </a:prstGeom>
        <a:gradFill rotWithShape="0">
          <a:gsLst>
            <a:gs pos="0">
              <a:schemeClr val="accent3">
                <a:hueOff val="1235198"/>
                <a:satOff val="0"/>
                <a:lumOff val="12549"/>
                <a:alphaOff val="0"/>
                <a:satMod val="103000"/>
                <a:lumMod val="102000"/>
                <a:tint val="94000"/>
              </a:schemeClr>
            </a:gs>
            <a:gs pos="50000">
              <a:schemeClr val="accent3">
                <a:hueOff val="1235198"/>
                <a:satOff val="0"/>
                <a:lumOff val="12549"/>
                <a:alphaOff val="0"/>
                <a:satMod val="110000"/>
                <a:lumMod val="100000"/>
                <a:shade val="100000"/>
              </a:schemeClr>
            </a:gs>
            <a:gs pos="100000">
              <a:schemeClr val="accent3">
                <a:hueOff val="1235198"/>
                <a:satOff val="0"/>
                <a:lumOff val="12549"/>
                <a:alphaOff val="0"/>
                <a:lumMod val="99000"/>
                <a:satMod val="120000"/>
                <a:shade val="78000"/>
              </a:schemeClr>
            </a:gs>
          </a:gsLst>
          <a:lin ang="5400000" scaled="0"/>
        </a:gradFill>
        <a:ln w="6350" cap="flat" cmpd="sng" algn="ctr">
          <a:solidFill>
            <a:schemeClr val="accent3">
              <a:hueOff val="1235198"/>
              <a:satOff val="0"/>
              <a:lumOff val="1254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b="1" kern="1200" dirty="0" err="1"/>
            <a:t>TcpStream</a:t>
          </a:r>
          <a:endParaRPr lang="en-GB" sz="1400" kern="1200" dirty="0"/>
        </a:p>
      </dsp:txBody>
      <dsp:txXfrm>
        <a:off x="1962499" y="213501"/>
        <a:ext cx="1719942" cy="403200"/>
      </dsp:txXfrm>
    </dsp:sp>
    <dsp:sp modelId="{4DBB3300-4AD8-41EB-A9C5-280EA12A1432}">
      <dsp:nvSpPr>
        <dsp:cNvPr id="0" name=""/>
        <dsp:cNvSpPr/>
      </dsp:nvSpPr>
      <dsp:spPr>
        <a:xfrm>
          <a:off x="1962499" y="616701"/>
          <a:ext cx="1719942" cy="1181722"/>
        </a:xfrm>
        <a:prstGeom prst="rect">
          <a:avLst/>
        </a:prstGeom>
        <a:solidFill>
          <a:schemeClr val="accent3">
            <a:tint val="40000"/>
            <a:alpha val="90000"/>
            <a:hueOff val="1591278"/>
            <a:satOff val="43214"/>
            <a:lumOff val="3848"/>
            <a:alphaOff val="0"/>
          </a:schemeClr>
        </a:solidFill>
        <a:ln w="6350" cap="flat" cmpd="sng" algn="ctr">
          <a:solidFill>
            <a:schemeClr val="accent3">
              <a:tint val="40000"/>
              <a:alpha val="90000"/>
              <a:hueOff val="1591278"/>
              <a:satOff val="43214"/>
              <a:lumOff val="384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a:t>transmission between host/client over reliable TCP connection</a:t>
          </a:r>
        </a:p>
      </dsp:txBody>
      <dsp:txXfrm>
        <a:off x="1962499" y="616701"/>
        <a:ext cx="1719942" cy="1181722"/>
      </dsp:txXfrm>
    </dsp:sp>
    <dsp:sp modelId="{80521597-31A1-4EB0-8D67-AC51931FB5E7}">
      <dsp:nvSpPr>
        <dsp:cNvPr id="0" name=""/>
        <dsp:cNvSpPr/>
      </dsp:nvSpPr>
      <dsp:spPr>
        <a:xfrm>
          <a:off x="3923233" y="213501"/>
          <a:ext cx="1719942" cy="4032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b="1" kern="1200" dirty="0" err="1"/>
            <a:t>UdpSocket</a:t>
          </a:r>
          <a:endParaRPr lang="en-GB" sz="1400" kern="1200" dirty="0"/>
        </a:p>
      </dsp:txBody>
      <dsp:txXfrm>
        <a:off x="3923233" y="213501"/>
        <a:ext cx="1719942" cy="403200"/>
      </dsp:txXfrm>
    </dsp:sp>
    <dsp:sp modelId="{9659B0DD-B985-4B95-8293-F2C28E37E7A9}">
      <dsp:nvSpPr>
        <dsp:cNvPr id="0" name=""/>
        <dsp:cNvSpPr/>
      </dsp:nvSpPr>
      <dsp:spPr>
        <a:xfrm>
          <a:off x="3923233" y="616701"/>
          <a:ext cx="1719942" cy="1181722"/>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a:t>transmission between host/client over unreliable UDP connection</a:t>
          </a:r>
        </a:p>
      </dsp:txBody>
      <dsp:txXfrm>
        <a:off x="3923233" y="616701"/>
        <a:ext cx="1719942" cy="1181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BF9F5-F07B-4DA3-9575-260053CECF25}">
      <dsp:nvSpPr>
        <dsp:cNvPr id="0" name=""/>
        <dsp:cNvSpPr/>
      </dsp:nvSpPr>
      <dsp:spPr>
        <a:xfrm>
          <a:off x="2073" y="76274"/>
          <a:ext cx="2021988" cy="4896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I/O event loop</a:t>
          </a:r>
        </a:p>
      </dsp:txBody>
      <dsp:txXfrm>
        <a:off x="2073" y="76274"/>
        <a:ext cx="2021988" cy="489600"/>
      </dsp:txXfrm>
    </dsp:sp>
    <dsp:sp modelId="{724D9EC3-AA98-4ACB-8A93-D3B24E84CBF4}">
      <dsp:nvSpPr>
        <dsp:cNvPr id="0" name=""/>
        <dsp:cNvSpPr/>
      </dsp:nvSpPr>
      <dsp:spPr>
        <a:xfrm>
          <a:off x="2073" y="565875"/>
          <a:ext cx="2021988" cy="177327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dirty="0"/>
            <a:t>AKA the “driver”</a:t>
          </a:r>
        </a:p>
        <a:p>
          <a:pPr marL="171450" lvl="1" indent="-171450" algn="l" defTabSz="755650">
            <a:lnSpc>
              <a:spcPct val="90000"/>
            </a:lnSpc>
            <a:spcBef>
              <a:spcPct val="0"/>
            </a:spcBef>
            <a:spcAft>
              <a:spcPct val="15000"/>
            </a:spcAft>
            <a:buChar char="•"/>
          </a:pPr>
          <a:r>
            <a:rPr lang="en-GB" sz="1700" kern="1200" dirty="0"/>
            <a:t>drives I/O resources</a:t>
          </a:r>
        </a:p>
        <a:p>
          <a:pPr marL="171450" lvl="1" indent="-171450" algn="l" defTabSz="755650">
            <a:lnSpc>
              <a:spcPct val="90000"/>
            </a:lnSpc>
            <a:spcBef>
              <a:spcPct val="0"/>
            </a:spcBef>
            <a:spcAft>
              <a:spcPct val="15000"/>
            </a:spcAft>
            <a:buChar char="•"/>
          </a:pPr>
          <a:r>
            <a:rPr lang="en-GB" sz="1700" kern="1200" dirty="0"/>
            <a:t>dispatches I/O events to tasks</a:t>
          </a:r>
        </a:p>
      </dsp:txBody>
      <dsp:txXfrm>
        <a:off x="2073" y="565875"/>
        <a:ext cx="2021988" cy="1773270"/>
      </dsp:txXfrm>
    </dsp:sp>
    <dsp:sp modelId="{88B4D3A2-AC37-40F8-AC49-F139E071316E}">
      <dsp:nvSpPr>
        <dsp:cNvPr id="0" name=""/>
        <dsp:cNvSpPr/>
      </dsp:nvSpPr>
      <dsp:spPr>
        <a:xfrm>
          <a:off x="2307140" y="76274"/>
          <a:ext cx="2021988" cy="489600"/>
        </a:xfrm>
        <a:prstGeom prst="rect">
          <a:avLst/>
        </a:prstGeom>
        <a:gradFill rotWithShape="0">
          <a:gsLst>
            <a:gs pos="0">
              <a:schemeClr val="accent3">
                <a:hueOff val="1235198"/>
                <a:satOff val="0"/>
                <a:lumOff val="12549"/>
                <a:alphaOff val="0"/>
                <a:satMod val="103000"/>
                <a:lumMod val="102000"/>
                <a:tint val="94000"/>
              </a:schemeClr>
            </a:gs>
            <a:gs pos="50000">
              <a:schemeClr val="accent3">
                <a:hueOff val="1235198"/>
                <a:satOff val="0"/>
                <a:lumOff val="12549"/>
                <a:alphaOff val="0"/>
                <a:satMod val="110000"/>
                <a:lumMod val="100000"/>
                <a:shade val="100000"/>
              </a:schemeClr>
            </a:gs>
            <a:gs pos="100000">
              <a:schemeClr val="accent3">
                <a:hueOff val="1235198"/>
                <a:satOff val="0"/>
                <a:lumOff val="12549"/>
                <a:alphaOff val="0"/>
                <a:lumMod val="99000"/>
                <a:satMod val="120000"/>
                <a:shade val="78000"/>
              </a:schemeClr>
            </a:gs>
          </a:gsLst>
          <a:lin ang="5400000" scaled="0"/>
        </a:gradFill>
        <a:ln w="6350" cap="flat" cmpd="sng" algn="ctr">
          <a:solidFill>
            <a:schemeClr val="accent3">
              <a:hueOff val="1235198"/>
              <a:satOff val="0"/>
              <a:lumOff val="1254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Scheduler</a:t>
          </a:r>
        </a:p>
      </dsp:txBody>
      <dsp:txXfrm>
        <a:off x="2307140" y="76274"/>
        <a:ext cx="2021988" cy="489600"/>
      </dsp:txXfrm>
    </dsp:sp>
    <dsp:sp modelId="{99E56DA0-B1A5-401B-8BDB-8270D3F0C6C0}">
      <dsp:nvSpPr>
        <dsp:cNvPr id="0" name=""/>
        <dsp:cNvSpPr/>
      </dsp:nvSpPr>
      <dsp:spPr>
        <a:xfrm>
          <a:off x="2307140" y="565875"/>
          <a:ext cx="2021988" cy="1773270"/>
        </a:xfrm>
        <a:prstGeom prst="rect">
          <a:avLst/>
        </a:prstGeom>
        <a:solidFill>
          <a:schemeClr val="accent3">
            <a:tint val="40000"/>
            <a:alpha val="90000"/>
            <a:hueOff val="1591278"/>
            <a:satOff val="43214"/>
            <a:lumOff val="3848"/>
            <a:alphaOff val="0"/>
          </a:schemeClr>
        </a:solidFill>
        <a:ln w="6350" cap="flat" cmpd="sng" algn="ctr">
          <a:solidFill>
            <a:schemeClr val="accent3">
              <a:tint val="40000"/>
              <a:alpha val="90000"/>
              <a:hueOff val="1591278"/>
              <a:satOff val="43214"/>
              <a:lumOff val="384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dirty="0"/>
            <a:t>Executes tasks that uses I/O resources</a:t>
          </a:r>
        </a:p>
      </dsp:txBody>
      <dsp:txXfrm>
        <a:off x="2307140" y="565875"/>
        <a:ext cx="2021988" cy="1773270"/>
      </dsp:txXfrm>
    </dsp:sp>
    <dsp:sp modelId="{B50B950A-05E7-42CC-95F4-C06DF1D9BB0E}">
      <dsp:nvSpPr>
        <dsp:cNvPr id="0" name=""/>
        <dsp:cNvSpPr/>
      </dsp:nvSpPr>
      <dsp:spPr>
        <a:xfrm>
          <a:off x="4612207" y="76274"/>
          <a:ext cx="2021988" cy="4896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kern="1200" dirty="0"/>
            <a:t>Timer</a:t>
          </a:r>
        </a:p>
      </dsp:txBody>
      <dsp:txXfrm>
        <a:off x="4612207" y="76274"/>
        <a:ext cx="2021988" cy="489600"/>
      </dsp:txXfrm>
    </dsp:sp>
    <dsp:sp modelId="{D23B1C2C-7F70-44E1-9B93-1680BBA794F4}">
      <dsp:nvSpPr>
        <dsp:cNvPr id="0" name=""/>
        <dsp:cNvSpPr/>
      </dsp:nvSpPr>
      <dsp:spPr>
        <a:xfrm>
          <a:off x="4612207" y="565875"/>
          <a:ext cx="2021988" cy="1773270"/>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kern="1200" dirty="0"/>
            <a:t>Allows scheduled work to run</a:t>
          </a:r>
        </a:p>
        <a:p>
          <a:pPr marL="171450" lvl="1" indent="-171450" algn="l" defTabSz="755650">
            <a:lnSpc>
              <a:spcPct val="90000"/>
            </a:lnSpc>
            <a:spcBef>
              <a:spcPct val="0"/>
            </a:spcBef>
            <a:spcAft>
              <a:spcPct val="15000"/>
            </a:spcAft>
            <a:buChar char="•"/>
          </a:pPr>
          <a:r>
            <a:rPr lang="en-GB" sz="1700" kern="1200" dirty="0"/>
            <a:t>After a set time period</a:t>
          </a:r>
        </a:p>
      </dsp:txBody>
      <dsp:txXfrm>
        <a:off x="4612207" y="565875"/>
        <a:ext cx="2021988" cy="17732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19/10/2023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19/10/2023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rules apply to the Set re: capacity, allocation, and shrinkage as the Vector.</a:t>
            </a:r>
          </a:p>
          <a:p>
            <a:endParaRPr lang="en-GB" dirty="0"/>
          </a:p>
          <a:p>
            <a:r>
              <a:rPr lang="en-GB" dirty="0"/>
              <a:t>Further reading:</a:t>
            </a:r>
          </a:p>
          <a:p>
            <a:r>
              <a:rPr lang="en-GB" dirty="0"/>
              <a:t>https://doc.rust-lang.org/std/collections/hash_set/struct.HashSet.html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5345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Further reading: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https://github.com/veorq/cryptocoding#clean-memory-of-secret-data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https://github.com/rust-lang/unsafe-code-guidelines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https://www.daemonology.net/blog/2014-09-04-how-to-zero-a-buffer.html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https://docs.rs/zeroize/latest/zeroize/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https://crates.io/crates/zeroize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1100453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Example </a:t>
            </a:r>
            <a:r>
              <a:rPr lang="en-GB" b="1" dirty="0" err="1"/>
              <a:t>Cargo.toml</a:t>
            </a:r>
            <a:r>
              <a:rPr lang="en-GB" b="1" dirty="0"/>
              <a:t> for this project (if not using “cargo add zeroize”)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[package]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name = "</a:t>
            </a:r>
            <a:r>
              <a:rPr lang="en-US" b="1" dirty="0" err="1"/>
              <a:t>zeroit</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version = "0.1.0“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edition = "2021"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[dependencies]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zeroize = {version = "1.6", features = ["</a:t>
            </a:r>
            <a:r>
              <a:rPr lang="en-US" b="1" dirty="0" err="1"/>
              <a:t>zeroize_derive</a:t>
            </a:r>
            <a:r>
              <a:rPr lang="en-US" b="1" dirty="0"/>
              <a:t>"]}</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r>
              <a:rPr lang="en-GB" dirty="0"/>
              <a:t>This example uses the </a:t>
            </a:r>
            <a:r>
              <a:rPr lang="en-GB" dirty="0" err="1"/>
              <a:t>ZeroizeOnDrop</a:t>
            </a:r>
            <a:r>
              <a:rPr lang="en-GB" dirty="0"/>
              <a:t> trait and attributes this to Block1.</a:t>
            </a:r>
          </a:p>
          <a:p>
            <a:endParaRPr lang="en-GB" dirty="0"/>
          </a:p>
          <a:p>
            <a:r>
              <a:rPr lang="en-GB" dirty="0"/>
              <a:t>When we try to dereference and take a look, Block1 data should be zeroed.</a:t>
            </a:r>
          </a:p>
          <a:p>
            <a:r>
              <a:rPr lang="en-GB" dirty="0"/>
              <a:t>However, the same won’t be true for Block2 and its values will be accessible via the (admittedly unsafe) dereference – but this should demonstrate the theory appropriately.</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300327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268212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happens if we move the join() to </a:t>
            </a:r>
            <a:r>
              <a:rPr lang="en-GB" i="1" dirty="0"/>
              <a:t>between</a:t>
            </a:r>
            <a:r>
              <a:rPr lang="en-GB" dirty="0"/>
              <a:t> the threads' and primary's for loops?</a:t>
            </a:r>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312236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we’ve used a:</a:t>
            </a:r>
          </a:p>
          <a:p>
            <a:endParaRPr lang="en-GB" dirty="0"/>
          </a:p>
          <a:p>
            <a:r>
              <a:rPr lang="en-GB" b="1" dirty="0"/>
              <a:t>cargo add regex</a:t>
            </a:r>
          </a:p>
          <a:p>
            <a:endParaRPr lang="en-GB" dirty="0"/>
          </a:p>
          <a:p>
            <a:r>
              <a:rPr lang="en-GB" dirty="0"/>
              <a:t>to add the regex crate to the project’s list of dependencies - an acceptable alternative to manually modifying </a:t>
            </a:r>
            <a:r>
              <a:rPr lang="en-GB" dirty="0" err="1"/>
              <a:t>Cargo.toml’s</a:t>
            </a:r>
            <a:r>
              <a:rPr lang="en-GB" dirty="0"/>
              <a:t> “dependencies” section, as we’ve seen previously.</a:t>
            </a:r>
          </a:p>
          <a:p>
            <a:endParaRPr lang="en-GB" dirty="0"/>
          </a:p>
          <a:p>
            <a:r>
              <a:rPr lang="en-GB" dirty="0"/>
              <a:t>This example creates a simple regular expression pattern using a Rust “raw” string.  Note the use of the “?</a:t>
            </a:r>
            <a:r>
              <a:rPr lang="en-GB" dirty="0" err="1"/>
              <a:t>i</a:t>
            </a:r>
            <a:r>
              <a:rPr lang="en-GB" dirty="0"/>
              <a:t>:” prefix to request case insensitivity on each alphabetic group match.   We can do this a little more efficiently (code-wise) by using </a:t>
            </a:r>
            <a:r>
              <a:rPr lang="en-GB" dirty="0" err="1"/>
              <a:t>RegexBuilder</a:t>
            </a:r>
            <a:r>
              <a:rPr lang="en-GB" dirty="0"/>
              <a:t> which would let us programmatically set these types of flag for the whole expression.</a:t>
            </a:r>
          </a:p>
          <a:p>
            <a:endParaRPr lang="en-GB" dirty="0"/>
          </a:p>
          <a:p>
            <a:r>
              <a:rPr lang="en-GB" dirty="0"/>
              <a:t>If the regular expression cannot be parsed by the engine, an error is generated and we can choose to panic (as here) or handle this a little more elegantly, if we choose, e.g. returning a Result&lt;T, E&gt;</a:t>
            </a:r>
          </a:p>
          <a:p>
            <a:endParaRPr lang="en-GB" dirty="0"/>
          </a:p>
          <a:p>
            <a:r>
              <a:rPr lang="en-GB" dirty="0"/>
              <a:t>The function itself uses the simple “</a:t>
            </a:r>
            <a:r>
              <a:rPr lang="en-GB" dirty="0" err="1"/>
              <a:t>is_match</a:t>
            </a:r>
            <a:r>
              <a:rPr lang="en-GB" dirty="0"/>
              <a:t>” method to check to see if the regular expression matches the data given, returning a Boolean.</a:t>
            </a:r>
          </a:p>
          <a:p>
            <a:endParaRPr lang="en-GB" dirty="0"/>
          </a:p>
          <a:p>
            <a:r>
              <a:rPr lang="en-GB" dirty="0"/>
              <a:t>We return that Boolean as an expression from the function and then check the value on receipt, printing the appropriate message after the caller.</a:t>
            </a:r>
          </a:p>
          <a:p>
            <a:endParaRPr lang="en-GB" dirty="0"/>
          </a:p>
          <a:p>
            <a:r>
              <a:rPr lang="en-GB" dirty="0"/>
              <a:t>In the next example we’ll use some of those capture groups!</a:t>
            </a:r>
          </a:p>
          <a:p>
            <a:endParaRPr lang="en-GB" dirty="0"/>
          </a:p>
          <a:p>
            <a:r>
              <a:rPr lang="en-GB" dirty="0"/>
              <a:t>Further reading:</a:t>
            </a:r>
          </a:p>
          <a:p>
            <a:r>
              <a:rPr lang="en-GB" dirty="0"/>
              <a:t>https://crates.io/crates/regex</a:t>
            </a:r>
          </a:p>
          <a:p>
            <a:r>
              <a:rPr lang="en-GB" dirty="0"/>
              <a:t>https://docs.rs/regex/latest/regex/</a:t>
            </a:r>
          </a:p>
          <a:p>
            <a:r>
              <a:rPr lang="en-GB" dirty="0"/>
              <a:t>https://rust-lang-nursery.github.io/rust-cookbook/text/regex.html</a:t>
            </a:r>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3759064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Rust’s support for Regular Expressions is extensive.  In this example, the “captures” method is used which produces either a Captures structure (containing each captured group) or None.  This can be returned from our “</a:t>
            </a:r>
            <a:r>
              <a:rPr lang="en-GB" dirty="0" err="1"/>
              <a:t>is_valid_postcode</a:t>
            </a:r>
            <a:r>
              <a:rPr lang="en-GB" dirty="0"/>
              <a:t>” function and then checked with match.  It’s a relatively neat solution which makes use of previously seen technique.</a:t>
            </a:r>
          </a:p>
          <a:p>
            <a:endParaRPr lang="en-GB" dirty="0"/>
          </a:p>
          <a:p>
            <a:r>
              <a:rPr lang="en-GB" dirty="0"/>
              <a:t>When we want to print the captures, we simply pass that structure to a function, iterate over it (purposefully skipping the group “0”/full match) and then unwrapping every capture group as a string.</a:t>
            </a:r>
          </a:p>
          <a:p>
            <a:endParaRPr lang="en-GB" dirty="0"/>
          </a:p>
          <a:p>
            <a:r>
              <a:rPr lang="en-GB" dirty="0"/>
              <a:t>Further reading:</a:t>
            </a:r>
          </a:p>
          <a:p>
            <a:r>
              <a:rPr lang="en-GB" dirty="0"/>
              <a:t>https://docs.rs/regex/latest/regex/struct.Regex.html#method.captures</a:t>
            </a:r>
          </a:p>
          <a:p>
            <a:r>
              <a:rPr lang="en-GB" dirty="0"/>
              <a:t>https://docs.rs/regex/latest/regex/struct.Captures.html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1204087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Further reading:</a:t>
            </a:r>
          </a:p>
          <a:p>
            <a:r>
              <a:rPr lang="en-GB" dirty="0"/>
              <a:t>https://github.com/rust-unofficial/awesome-rust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2157061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this example, a relatively simple (but limited) UDP echo server is created with a few lines of Rust.</a:t>
            </a:r>
          </a:p>
          <a:p>
            <a:endParaRPr lang="en-GB" dirty="0"/>
          </a:p>
          <a:p>
            <a:r>
              <a:rPr lang="en-GB" dirty="0"/>
              <a:t>Once data is received, it will print it (trimmed) and then send that back to the source address.</a:t>
            </a:r>
          </a:p>
          <a:p>
            <a:endParaRPr lang="en-GB" dirty="0"/>
          </a:p>
          <a:p>
            <a:r>
              <a:rPr lang="en-GB" dirty="0"/>
              <a:t>However, there are a few issues to contend with:</a:t>
            </a:r>
          </a:p>
          <a:p>
            <a:endParaRPr lang="en-GB" dirty="0"/>
          </a:p>
          <a:p>
            <a:pPr marL="228600" indent="-228600">
              <a:buFont typeface="+mj-lt"/>
              <a:buAutoNum type="arabicPeriod"/>
            </a:pPr>
            <a:r>
              <a:rPr lang="en-GB" dirty="0"/>
              <a:t>Being unable to bind (e.g. selected listening port may not be free)</a:t>
            </a:r>
          </a:p>
          <a:p>
            <a:pPr marL="228600" indent="-228600">
              <a:buFont typeface="+mj-lt"/>
              <a:buAutoNum type="arabicPeriod"/>
            </a:pPr>
            <a:r>
              <a:rPr lang="en-GB" dirty="0"/>
              <a:t>Being unable to receive data correctly</a:t>
            </a:r>
          </a:p>
          <a:p>
            <a:pPr marL="228600" indent="-228600">
              <a:buFont typeface="+mj-lt"/>
              <a:buAutoNum type="arabicPeriod"/>
            </a:pPr>
            <a:r>
              <a:rPr lang="en-GB" dirty="0"/>
              <a:t>Having to decode the buffer (an array of bytes, essentially) as UTF8</a:t>
            </a:r>
          </a:p>
          <a:p>
            <a:pPr marL="0" indent="0">
              <a:buFont typeface="+mj-lt"/>
              <a:buNone/>
            </a:pPr>
            <a:endParaRPr lang="en-GB" dirty="0"/>
          </a:p>
          <a:p>
            <a:pPr marL="0" indent="0">
              <a:buFont typeface="+mj-lt"/>
              <a:buNone/>
            </a:pPr>
            <a:r>
              <a:rPr lang="en-GB" dirty="0"/>
              <a:t>The code could be tested via PowerShell (using </a:t>
            </a:r>
            <a:r>
              <a:rPr lang="en-GB" dirty="0" err="1"/>
              <a:t>.net</a:t>
            </a:r>
            <a:r>
              <a:rPr lang="en-GB" dirty="0"/>
              <a:t> </a:t>
            </a:r>
            <a:r>
              <a:rPr lang="en-GB" dirty="0" err="1"/>
              <a:t>System.Net.Sockets</a:t>
            </a:r>
            <a:r>
              <a:rPr lang="en-GB" dirty="0"/>
              <a:t>) or using a Linux tool like </a:t>
            </a:r>
            <a:r>
              <a:rPr lang="en-GB" dirty="0" err="1"/>
              <a:t>netcat</a:t>
            </a:r>
            <a:r>
              <a:rPr lang="en-GB" dirty="0"/>
              <a:t> (</a:t>
            </a:r>
            <a:r>
              <a:rPr lang="en-GB" dirty="0" err="1"/>
              <a:t>nc</a:t>
            </a:r>
            <a:r>
              <a:rPr lang="en-GB" dirty="0"/>
              <a:t>), or via a suitable script created in Rust (or another language, e.g. C or Python etc.)</a:t>
            </a:r>
          </a:p>
          <a:p>
            <a:pPr marL="0" indent="0">
              <a:buFont typeface="+mj-lt"/>
              <a:buNone/>
            </a:pPr>
            <a:endParaRPr lang="en-GB" dirty="0"/>
          </a:p>
          <a:p>
            <a:pPr marL="0" indent="0">
              <a:buFont typeface="+mj-lt"/>
              <a:buNone/>
            </a:pPr>
            <a:r>
              <a:rPr lang="en-GB" dirty="0"/>
              <a:t>Technical note</a:t>
            </a:r>
          </a:p>
          <a:p>
            <a:pPr marL="0" indent="0">
              <a:buFont typeface="+mj-lt"/>
              <a:buNone/>
            </a:pPr>
            <a:r>
              <a:rPr lang="en-GB" dirty="0"/>
              <a:t>Have you noticed the return type from the “main” function?  And the internal code block?</a:t>
            </a:r>
          </a:p>
          <a:p>
            <a:pPr marL="0" indent="0">
              <a:buFont typeface="+mj-lt"/>
              <a:buNone/>
            </a:pPr>
            <a:endParaRPr lang="en-GB" dirty="0"/>
          </a:p>
          <a:p>
            <a:pPr marL="0" indent="0">
              <a:buFont typeface="+mj-lt"/>
              <a:buNone/>
            </a:pPr>
            <a:endParaRPr lang="en-GB" dirty="0"/>
          </a:p>
          <a:p>
            <a:pPr marL="0" indent="0">
              <a:buFont typeface="+mj-lt"/>
              <a:buNone/>
            </a:pPr>
            <a:endParaRPr lang="en-GB" dirty="0"/>
          </a:p>
          <a:p>
            <a:pPr marL="0" indent="0">
              <a:buFont typeface="+mj-lt"/>
              <a:buNone/>
            </a:pPr>
            <a:r>
              <a:rPr lang="en-GB" dirty="0"/>
              <a:t>As you would expect, this UDP socket structure is well supported in Rust and has all the usual methods you’d expect to see – too many to list here, so…</a:t>
            </a:r>
          </a:p>
          <a:p>
            <a:pPr marL="0" indent="0">
              <a:buFont typeface="+mj-lt"/>
              <a:buNone/>
            </a:pPr>
            <a:endParaRPr lang="en-GB" dirty="0"/>
          </a:p>
          <a:p>
            <a:pPr marL="0" indent="0">
              <a:buFont typeface="+mj-lt"/>
              <a:buNone/>
            </a:pPr>
            <a:r>
              <a:rPr lang="en-GB" dirty="0"/>
              <a:t>Further reading:</a:t>
            </a:r>
          </a:p>
          <a:p>
            <a:pPr marL="0" indent="0">
              <a:buFont typeface="+mj-lt"/>
              <a:buNone/>
            </a:pPr>
            <a:r>
              <a:rPr lang="en-GB" dirty="0"/>
              <a:t>https://doc.rust-lang.org/std/net/struct.UdpSocket.html</a:t>
            </a:r>
          </a:p>
          <a:p>
            <a:pPr marL="0" indent="0">
              <a:buFont typeface="+mj-lt"/>
              <a:buNone/>
            </a:pPr>
            <a:r>
              <a:rPr lang="en-GB" dirty="0"/>
              <a:t>https://doc.rust-lang.org/std/str/fn.from_utf8.html</a:t>
            </a:r>
          </a:p>
          <a:p>
            <a:pPr marL="0" indent="0">
              <a:buFont typeface="+mj-lt"/>
              <a:buNone/>
            </a:pPr>
            <a:r>
              <a:rPr lang="en-GB" dirty="0"/>
              <a:t>https://linux.die.net/man/1/nc</a:t>
            </a:r>
          </a:p>
          <a:p>
            <a:pPr marL="0" indent="0">
              <a:buFont typeface="+mj-lt"/>
              <a:buNone/>
            </a:pPr>
            <a:r>
              <a:rPr lang="en-GB" dirty="0"/>
              <a:t>https://phoenixnap.com/kb/nc-command</a:t>
            </a:r>
          </a:p>
          <a:p>
            <a:pPr marL="0" indent="0">
              <a:buFont typeface="+mj-lt"/>
              <a:buNone/>
            </a:pPr>
            <a:r>
              <a:rPr lang="en-GB" dirty="0"/>
              <a:t>https://pshscripts.blogspot.com/2008/12/send-udpdatagramps1.html</a:t>
            </a:r>
          </a:p>
          <a:p>
            <a:pPr marL="0" indent="0">
              <a:buFont typeface="+mj-lt"/>
              <a:buNone/>
            </a:pPr>
            <a:endParaRPr lang="en-GB" dirty="0"/>
          </a:p>
          <a:p>
            <a:pPr marL="0" indent="0">
              <a:buFont typeface="+mj-lt"/>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3716302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this example also utilises threads to handle the incoming requests.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also some interesting challenges, such as dealing with a byte slice that might not be a valid string (- so replacing them with the REPLACEMENT CHARACTER </a:t>
            </a:r>
            <a:r>
              <a:rPr lang="en-GB" b="0" i="0" dirty="0">
                <a:solidFill>
                  <a:srgbClr val="000000"/>
                </a:solidFill>
                <a:effectLst/>
                <a:latin typeface="Source Serif 4"/>
              </a:rPr>
              <a:t>�)</a:t>
            </a:r>
            <a:endParaRPr lang="en-GB" dirty="0"/>
          </a:p>
          <a:p>
            <a:endParaRPr lang="en-GB" dirty="0"/>
          </a:p>
          <a:p>
            <a:endParaRPr lang="en-GB" dirty="0"/>
          </a:p>
          <a:p>
            <a:r>
              <a:rPr lang="en-GB" dirty="0"/>
              <a:t>Further reading:</a:t>
            </a:r>
          </a:p>
          <a:p>
            <a:r>
              <a:rPr lang="en-GB" dirty="0"/>
              <a:t>https://doc.rust-lang.org/std/net/struct.TcpStream.html</a:t>
            </a:r>
          </a:p>
          <a:p>
            <a:r>
              <a:rPr lang="en-GB" dirty="0"/>
              <a:t>https://doc.rust-lang.org/std/net/struct.TcpListener.html</a:t>
            </a:r>
          </a:p>
          <a:p>
            <a:r>
              <a:rPr lang="en-GB" dirty="0"/>
              <a:t>https://doc.rust-lang.org/std/string/struct.String.html#method.from_utf8_lossy</a:t>
            </a:r>
          </a:p>
          <a:p>
            <a:r>
              <a:rPr lang="en-GB" dirty="0"/>
              <a:t>https://developer.mozilla.org/en-US/docs/Web/HTTP/Messages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2300784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console output generated after the web browser client has made its GET request:</a:t>
            </a:r>
          </a:p>
          <a:p>
            <a:endParaRPr lang="en-GB" dirty="0"/>
          </a:p>
          <a:p>
            <a:r>
              <a:rPr lang="en-GB" dirty="0"/>
              <a:t>Web server listening on 127.0.0.1:8080</a:t>
            </a:r>
          </a:p>
          <a:p>
            <a:r>
              <a:rPr lang="en-GB" dirty="0"/>
              <a:t>Received request: GET / HTTP/1.1</a:t>
            </a:r>
          </a:p>
          <a:p>
            <a:r>
              <a:rPr lang="en-GB" dirty="0"/>
              <a:t>Host: localhost:8080</a:t>
            </a:r>
          </a:p>
          <a:p>
            <a:r>
              <a:rPr lang="en-GB" dirty="0"/>
              <a:t>Connection: keep-alive</a:t>
            </a:r>
          </a:p>
          <a:p>
            <a:r>
              <a:rPr lang="en-GB" dirty="0"/>
              <a:t>Cache-Control: max-age=0</a:t>
            </a:r>
          </a:p>
          <a:p>
            <a:r>
              <a:rPr lang="en-GB" dirty="0"/>
              <a:t>sec-</a:t>
            </a:r>
            <a:r>
              <a:rPr lang="en-GB" dirty="0" err="1"/>
              <a:t>ch</a:t>
            </a:r>
            <a:r>
              <a:rPr lang="en-GB" dirty="0"/>
              <a:t>-</a:t>
            </a:r>
            <a:r>
              <a:rPr lang="en-GB" dirty="0" err="1"/>
              <a:t>ua</a:t>
            </a:r>
            <a:r>
              <a:rPr lang="en-GB" dirty="0"/>
              <a:t>: "</a:t>
            </a:r>
            <a:r>
              <a:rPr lang="en-GB" dirty="0" err="1"/>
              <a:t>Chromium";v</a:t>
            </a:r>
            <a:r>
              <a:rPr lang="en-GB" dirty="0"/>
              <a:t>="118", "Google </a:t>
            </a:r>
            <a:r>
              <a:rPr lang="en-GB" dirty="0" err="1"/>
              <a:t>Chrome";v</a:t>
            </a:r>
            <a:r>
              <a:rPr lang="en-GB" dirty="0"/>
              <a:t>="118", "Not=</a:t>
            </a:r>
            <a:r>
              <a:rPr lang="en-GB" dirty="0" err="1"/>
              <a:t>A?Brand</a:t>
            </a:r>
            <a:r>
              <a:rPr lang="en-GB" dirty="0"/>
              <a:t>";v="99"</a:t>
            </a:r>
          </a:p>
          <a:p>
            <a:r>
              <a:rPr lang="en-GB" dirty="0"/>
              <a:t>sec-</a:t>
            </a:r>
            <a:r>
              <a:rPr lang="en-GB" dirty="0" err="1"/>
              <a:t>ch</a:t>
            </a:r>
            <a:r>
              <a:rPr lang="en-GB" dirty="0"/>
              <a:t>-</a:t>
            </a:r>
            <a:r>
              <a:rPr lang="en-GB" dirty="0" err="1"/>
              <a:t>ua</a:t>
            </a:r>
            <a:r>
              <a:rPr lang="en-GB" dirty="0"/>
              <a:t>-mobile: ?0</a:t>
            </a:r>
          </a:p>
          <a:p>
            <a:r>
              <a:rPr lang="en-GB" dirty="0"/>
              <a:t>sec-</a:t>
            </a:r>
            <a:r>
              <a:rPr lang="en-GB" dirty="0" err="1"/>
              <a:t>ch</a:t>
            </a:r>
            <a:r>
              <a:rPr lang="en-GB" dirty="0"/>
              <a:t>-</a:t>
            </a:r>
            <a:r>
              <a:rPr lang="en-GB" dirty="0" err="1"/>
              <a:t>ua</a:t>
            </a:r>
            <a:r>
              <a:rPr lang="en-GB" dirty="0"/>
              <a:t>-platform: "Windows"</a:t>
            </a:r>
          </a:p>
          <a:p>
            <a:r>
              <a:rPr lang="en-GB" dirty="0"/>
              <a:t>Upgrade-Insecure-Requests: 1</a:t>
            </a:r>
          </a:p>
          <a:p>
            <a:r>
              <a:rPr lang="en-GB" dirty="0"/>
              <a:t>User-Agent: Mozilla/5.0 (Windows NT 10.0; Win64; x64) </a:t>
            </a:r>
            <a:r>
              <a:rPr lang="en-GB" dirty="0" err="1"/>
              <a:t>AppleWebKit</a:t>
            </a:r>
            <a:r>
              <a:rPr lang="en-GB" dirty="0"/>
              <a:t>/537.36 (KHTML, like Gecko) Chrome/118.0.0.0 Safari/537.36</a:t>
            </a:r>
          </a:p>
          <a:p>
            <a:r>
              <a:rPr lang="en-GB" dirty="0"/>
              <a:t>Accept: text/</a:t>
            </a:r>
            <a:r>
              <a:rPr lang="en-GB" dirty="0" err="1"/>
              <a:t>html,application</a:t>
            </a:r>
            <a:r>
              <a:rPr lang="en-GB" dirty="0"/>
              <a:t>/</a:t>
            </a:r>
            <a:r>
              <a:rPr lang="en-GB" dirty="0" err="1"/>
              <a:t>xhtml+xml,application</a:t>
            </a:r>
            <a:r>
              <a:rPr lang="en-GB" dirty="0"/>
              <a:t>/</a:t>
            </a:r>
            <a:r>
              <a:rPr lang="en-GB" dirty="0" err="1"/>
              <a:t>xml;q</a:t>
            </a:r>
            <a:r>
              <a:rPr lang="en-GB" dirty="0"/>
              <a:t>=0.9,image/</a:t>
            </a:r>
            <a:r>
              <a:rPr lang="en-GB" dirty="0" err="1"/>
              <a:t>avif,image</a:t>
            </a:r>
            <a:r>
              <a:rPr lang="en-GB" dirty="0"/>
              <a:t>/</a:t>
            </a:r>
            <a:r>
              <a:rPr lang="en-GB" dirty="0" err="1"/>
              <a:t>webp,image</a:t>
            </a:r>
            <a:r>
              <a:rPr lang="en-GB" dirty="0"/>
              <a:t>/</a:t>
            </a:r>
            <a:r>
              <a:rPr lang="en-GB" dirty="0" err="1"/>
              <a:t>apng</a:t>
            </a:r>
            <a:r>
              <a:rPr lang="en-GB" dirty="0"/>
              <a:t>,*/*;q=0.8,application/</a:t>
            </a:r>
            <a:r>
              <a:rPr lang="en-GB" dirty="0" err="1"/>
              <a:t>signed-exchange;v</a:t>
            </a:r>
            <a:r>
              <a:rPr lang="en-GB" dirty="0"/>
              <a:t>=b3;q=0.7</a:t>
            </a:r>
          </a:p>
          <a:p>
            <a:r>
              <a:rPr lang="en-GB" dirty="0"/>
              <a:t>Sec-Fetch-Site: none</a:t>
            </a:r>
          </a:p>
          <a:p>
            <a:r>
              <a:rPr lang="en-GB" dirty="0"/>
              <a:t>Sec-Fetch-Mode: navigate</a:t>
            </a:r>
          </a:p>
          <a:p>
            <a:r>
              <a:rPr lang="en-GB" dirty="0"/>
              <a:t>Sec-Fetch-User: ?1</a:t>
            </a:r>
          </a:p>
          <a:p>
            <a:r>
              <a:rPr lang="en-GB" dirty="0"/>
              <a:t>Sec-Fetch-</a:t>
            </a:r>
            <a:r>
              <a:rPr lang="en-GB" dirty="0" err="1"/>
              <a:t>Dest</a:t>
            </a:r>
            <a:r>
              <a:rPr lang="en-GB" dirty="0"/>
              <a:t>: document</a:t>
            </a:r>
          </a:p>
          <a:p>
            <a:r>
              <a:rPr lang="en-GB" dirty="0"/>
              <a:t>Accept-Encoding: </a:t>
            </a:r>
            <a:r>
              <a:rPr lang="en-GB" dirty="0" err="1"/>
              <a:t>gzip</a:t>
            </a:r>
            <a:r>
              <a:rPr lang="en-GB" dirty="0"/>
              <a:t>, deflate, </a:t>
            </a:r>
            <a:r>
              <a:rPr lang="en-GB" dirty="0" err="1"/>
              <a:t>br</a:t>
            </a:r>
            <a:endParaRPr lang="en-GB" dirty="0"/>
          </a:p>
          <a:p>
            <a:r>
              <a:rPr lang="en-GB" dirty="0"/>
              <a:t>Accept-Language: </a:t>
            </a:r>
            <a:r>
              <a:rPr lang="en-GB" dirty="0" err="1"/>
              <a:t>en-GB,en-US;q</a:t>
            </a:r>
            <a:r>
              <a:rPr lang="en-GB" dirty="0"/>
              <a:t>=0.9,en;q=0.8</a:t>
            </a:r>
          </a:p>
          <a:p>
            <a:endParaRPr lang="en-GB" dirty="0"/>
          </a:p>
          <a:p>
            <a:endParaRPr lang="en-GB" dirty="0"/>
          </a:p>
          <a:p>
            <a:r>
              <a:rPr lang="en-GB" dirty="0"/>
              <a:t>Further reading:</a:t>
            </a:r>
          </a:p>
          <a:p>
            <a:r>
              <a:rPr lang="en-GB" dirty="0"/>
              <a:t>https://www.arewewebyet.org/topics/framework</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1204015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reality, the full Tokio technical stack contains a lot more than just the “Runtime” component, including:</a:t>
            </a:r>
          </a:p>
          <a:p>
            <a:endParaRPr lang="en-GB" dirty="0"/>
          </a:p>
          <a:p>
            <a:pPr marL="171450" indent="-171450">
              <a:buFont typeface="Arial" panose="020B0604020202020204" pitchFamily="34" charset="0"/>
              <a:buChar char="•"/>
            </a:pPr>
            <a:r>
              <a:rPr lang="en-GB" dirty="0"/>
              <a:t>Hyper: A HTTP (v1 and v2 protocol) client and server library</a:t>
            </a:r>
          </a:p>
          <a:p>
            <a:pPr marL="171450" indent="-171450">
              <a:buFont typeface="Arial" panose="020B0604020202020204" pitchFamily="34" charset="0"/>
              <a:buChar char="•"/>
            </a:pPr>
            <a:r>
              <a:rPr lang="en-GB" dirty="0"/>
              <a:t>Tonic:  A </a:t>
            </a:r>
            <a:r>
              <a:rPr lang="en-GB" dirty="0" err="1"/>
              <a:t>gRPC</a:t>
            </a:r>
            <a:r>
              <a:rPr lang="en-GB" dirty="0"/>
              <a:t> () client and server library</a:t>
            </a:r>
          </a:p>
          <a:p>
            <a:pPr marL="171450" indent="-171450">
              <a:buFont typeface="Arial" panose="020B0604020202020204" pitchFamily="34" charset="0"/>
              <a:buChar char="•"/>
            </a:pPr>
            <a:r>
              <a:rPr lang="en-GB" dirty="0"/>
              <a:t>Tower: Modular components for building clients and servers, including common tasks such as retry, load-balancing, filtering etc.</a:t>
            </a:r>
          </a:p>
          <a:p>
            <a:pPr marL="171450" indent="-171450">
              <a:buFont typeface="Arial" panose="020B0604020202020204" pitchFamily="34" charset="0"/>
              <a:buChar char="•"/>
            </a:pPr>
            <a:r>
              <a:rPr lang="en-GB" dirty="0"/>
              <a:t>Mio:  A portable “wrapper” API on top of the OS’s evented I/O API</a:t>
            </a:r>
          </a:p>
          <a:p>
            <a:pPr marL="171450" indent="-171450">
              <a:buFont typeface="Arial" panose="020B0604020202020204" pitchFamily="34" charset="0"/>
              <a:buChar char="•"/>
            </a:pPr>
            <a:r>
              <a:rPr lang="en-GB" dirty="0"/>
              <a:t>Tracing: Providing structured, event-based collection and logging of data from application and its libraries</a:t>
            </a:r>
          </a:p>
          <a:p>
            <a:pPr marL="171450" indent="-171450">
              <a:buFont typeface="Arial" panose="020B0604020202020204" pitchFamily="34" charset="0"/>
              <a:buChar char="•"/>
            </a:pPr>
            <a:r>
              <a:rPr lang="en-GB" dirty="0"/>
              <a:t>Bytes: A feature-rich set of utilities for manipulating streams of bytes.</a:t>
            </a:r>
          </a:p>
          <a:p>
            <a:endParaRPr lang="en-GB" dirty="0"/>
          </a:p>
          <a:p>
            <a:r>
              <a:rPr lang="en-GB" dirty="0"/>
              <a:t>Further reading:</a:t>
            </a:r>
          </a:p>
          <a:p>
            <a:r>
              <a:rPr lang="en-GB" dirty="0"/>
              <a:t>https://docs.rs/tokio/latest/tokio/runtime/index.html</a:t>
            </a:r>
          </a:p>
          <a:p>
            <a:r>
              <a:rPr lang="en-GB" dirty="0"/>
              <a:t>https://tokio.rs/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3317454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Coverage of Tokio could take an entire week, but we hope this has whetted your appetite somewhat and that you’d like to explore further.  We’re happy to advise </a:t>
            </a:r>
            <a:r>
              <a:rPr lang="en-GB" dirty="0">
                <a:sym typeface="Wingdings" panose="05000000000000000000" pitchFamily="2" charset="2"/>
              </a:rPr>
              <a:t></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362249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the design and implementation of a more complex application.</a:t>
            </a:r>
          </a:p>
          <a:p>
            <a:r>
              <a:rPr lang="en-GB" dirty="0"/>
              <a:t>It is designed to touch upon, consolidate and reinforce many of the topics seen on this programme.</a:t>
            </a:r>
          </a:p>
          <a:p>
            <a:endParaRPr lang="en-GB" dirty="0"/>
          </a:p>
          <a:p>
            <a:r>
              <a:rPr lang="en-GB" dirty="0"/>
              <a:t>Best of luck!</a:t>
            </a:r>
          </a:p>
          <a:p>
            <a:endParaRPr lang="en-GB" dirty="0"/>
          </a:p>
          <a:p>
            <a:r>
              <a:rPr lang="en-GB" dirty="0"/>
              <a:t>Note.  Sample C code is provided as a starting point…</a:t>
            </a:r>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26</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28</a:t>
            </a:fld>
            <a:endParaRPr lang="en-GB"/>
          </a:p>
        </p:txBody>
      </p:sp>
    </p:spTree>
    <p:extLst>
      <p:ext uri="{BB962C8B-B14F-4D97-AF65-F5344CB8AC3E}">
        <p14:creationId xmlns:p14="http://schemas.microsoft.com/office/powerpoint/2010/main" val="2880771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793725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30</a:t>
            </a:fld>
            <a:endParaRPr lang="en-GB"/>
          </a:p>
        </p:txBody>
      </p:sp>
    </p:spTree>
    <p:extLst>
      <p:ext uri="{BB962C8B-B14F-4D97-AF65-F5344CB8AC3E}">
        <p14:creationId xmlns:p14="http://schemas.microsoft.com/office/powerpoint/2010/main" val="141767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This chapter is subject to change and customisation based on client needs.</a:t>
            </a:r>
          </a:p>
          <a:p>
            <a:endParaRPr lang="en-GB" dirty="0"/>
          </a:p>
          <a:p>
            <a:r>
              <a:rPr lang="en-GB" dirty="0"/>
              <a:t>The current content is designed to supplement and consolidate across a sampled range of useful topics.</a:t>
            </a:r>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3041643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Unlike C where most traditional data structures (e.g. trees, linked list etc.) beyond arrays must be created using combinations of structures and pointers, Rust’s standard collections library (std::collections) has performant implementations of most of the common data structures/collections you’ll need.</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2452597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Rust’s HashMap implementation places great emphasis on protection against </a:t>
            </a:r>
            <a:r>
              <a:rPr lang="en-GB" dirty="0" err="1"/>
              <a:t>HashDoS</a:t>
            </a:r>
            <a:r>
              <a:rPr lang="en-GB" dirty="0"/>
              <a:t> (or “collision”) attack and as such uses SipHash1-2 as its current default hashing algorithm (at time of writing, although this may change in time).   This algorithm is good for medium length keys (when hashing) but is typically outperformed by others when using smaller keys (e.g. integers) or larger ones (complex strings).</a:t>
            </a:r>
          </a:p>
          <a:p>
            <a:endParaRPr lang="en-GB" dirty="0"/>
          </a:p>
          <a:p>
            <a:r>
              <a:rPr lang="en-GB" dirty="0"/>
              <a:t>The usual methods exist for a HashMap, i.e. </a:t>
            </a:r>
          </a:p>
          <a:p>
            <a:endParaRPr lang="en-GB" dirty="0"/>
          </a:p>
          <a:p>
            <a:r>
              <a:rPr lang="en-GB" dirty="0" err="1"/>
              <a:t>is_empty</a:t>
            </a:r>
            <a:r>
              <a:rPr lang="en-GB" dirty="0"/>
              <a:t>, keys, </a:t>
            </a:r>
            <a:r>
              <a:rPr lang="en-GB" dirty="0" err="1"/>
              <a:t>len</a:t>
            </a:r>
            <a:r>
              <a:rPr lang="en-GB" dirty="0"/>
              <a:t>, remove, </a:t>
            </a:r>
            <a:r>
              <a:rPr lang="en-GB" dirty="0" err="1"/>
              <a:t>shrink_to</a:t>
            </a:r>
            <a:r>
              <a:rPr lang="en-GB" dirty="0"/>
              <a:t> etc.</a:t>
            </a:r>
          </a:p>
          <a:p>
            <a:endParaRPr lang="en-GB" dirty="0"/>
          </a:p>
          <a:p>
            <a:r>
              <a:rPr lang="en-GB" dirty="0"/>
              <a:t>It is also possible to create a HashMap via a suitable array of tuples, e.g.</a:t>
            </a:r>
          </a:p>
          <a:p>
            <a:endParaRPr lang="en-GB" dirty="0"/>
          </a:p>
          <a:p>
            <a:r>
              <a:rPr lang="en-US" dirty="0">
                <a:effectLst/>
                <a:latin typeface="inherit"/>
              </a:rPr>
              <a:t>use</a:t>
            </a:r>
            <a:r>
              <a:rPr lang="en-US" dirty="0"/>
              <a:t> std::collections::HashMap; </a:t>
            </a:r>
          </a:p>
          <a:p>
            <a:endParaRPr lang="en-US" dirty="0"/>
          </a:p>
          <a:p>
            <a:r>
              <a:rPr lang="en-US" dirty="0" err="1">
                <a:effectLst/>
                <a:latin typeface="inherit"/>
              </a:rPr>
              <a:t>fn</a:t>
            </a:r>
            <a:r>
              <a:rPr lang="en-US" dirty="0"/>
              <a:t> </a:t>
            </a:r>
            <a:r>
              <a:rPr lang="en-US" dirty="0">
                <a:effectLst/>
                <a:latin typeface="inherit"/>
              </a:rPr>
              <a:t>main</a:t>
            </a:r>
            <a:r>
              <a:rPr lang="en-US" dirty="0"/>
              <a:t>() </a:t>
            </a:r>
          </a:p>
          <a:p>
            <a:r>
              <a:rPr lang="en-US" dirty="0"/>
              <a:t>{ </a:t>
            </a:r>
          </a:p>
          <a:p>
            <a:r>
              <a:rPr lang="en-US" dirty="0">
                <a:effectLst/>
                <a:latin typeface="inherit"/>
              </a:rPr>
              <a:t>     let</a:t>
            </a:r>
            <a:r>
              <a:rPr lang="en-US" dirty="0"/>
              <a:t> </a:t>
            </a:r>
            <a:r>
              <a:rPr lang="en-US" dirty="0">
                <a:effectLst/>
                <a:latin typeface="inherit"/>
              </a:rPr>
              <a:t>tup</a:t>
            </a:r>
            <a:r>
              <a:rPr lang="en-US" dirty="0"/>
              <a:t> = [(</a:t>
            </a:r>
            <a:r>
              <a:rPr lang="en-US" dirty="0">
                <a:effectLst/>
                <a:latin typeface="inherit"/>
              </a:rPr>
              <a:t>“Frank"</a:t>
            </a:r>
            <a:r>
              <a:rPr lang="en-US" dirty="0"/>
              <a:t>, </a:t>
            </a:r>
            <a:r>
              <a:rPr lang="en-US" dirty="0">
                <a:effectLst/>
                <a:latin typeface="inherit"/>
              </a:rPr>
              <a:t>18</a:t>
            </a:r>
            <a:r>
              <a:rPr lang="en-US" dirty="0"/>
              <a:t>), (</a:t>
            </a:r>
            <a:r>
              <a:rPr lang="en-US" dirty="0">
                <a:effectLst/>
                <a:latin typeface="inherit"/>
              </a:rPr>
              <a:t>“Phil"</a:t>
            </a:r>
            <a:r>
              <a:rPr lang="en-US" dirty="0"/>
              <a:t>, </a:t>
            </a:r>
            <a:r>
              <a:rPr lang="en-US" dirty="0">
                <a:effectLst/>
                <a:latin typeface="inherit"/>
              </a:rPr>
              <a:t>8</a:t>
            </a:r>
            <a:r>
              <a:rPr lang="en-US" dirty="0"/>
              <a:t>), (</a:t>
            </a:r>
            <a:r>
              <a:rPr lang="en-US" dirty="0">
                <a:effectLst/>
                <a:latin typeface="inherit"/>
              </a:rPr>
              <a:t>“Jess"</a:t>
            </a:r>
            <a:r>
              <a:rPr lang="en-US" dirty="0"/>
              <a:t>, </a:t>
            </a:r>
            <a:r>
              <a:rPr lang="en-US" dirty="0">
                <a:effectLst/>
                <a:latin typeface="inherit"/>
              </a:rPr>
              <a:t>10</a:t>
            </a:r>
            <a:r>
              <a:rPr lang="en-US" dirty="0"/>
              <a:t>)]; </a:t>
            </a:r>
          </a:p>
          <a:p>
            <a:r>
              <a:rPr lang="en-US" dirty="0">
                <a:effectLst/>
                <a:latin typeface="inherit"/>
              </a:rPr>
              <a:t>     let</a:t>
            </a:r>
            <a:r>
              <a:rPr lang="en-US" dirty="0"/>
              <a:t> </a:t>
            </a:r>
            <a:r>
              <a:rPr lang="en-US" dirty="0">
                <a:effectLst/>
                <a:latin typeface="inherit"/>
              </a:rPr>
              <a:t>map:</a:t>
            </a:r>
            <a:r>
              <a:rPr lang="en-US" dirty="0"/>
              <a:t> HashMap&lt;_, _&gt; = </a:t>
            </a:r>
            <a:r>
              <a:rPr lang="en-US" dirty="0" err="1"/>
              <a:t>tup.</a:t>
            </a:r>
            <a:r>
              <a:rPr lang="en-US" dirty="0" err="1">
                <a:effectLst/>
                <a:latin typeface="inherit"/>
              </a:rPr>
              <a:t>into_iter</a:t>
            </a:r>
            <a:r>
              <a:rPr lang="en-US" dirty="0"/>
              <a:t>().</a:t>
            </a:r>
            <a:r>
              <a:rPr lang="en-US" dirty="0">
                <a:effectLst/>
                <a:latin typeface="inherit"/>
              </a:rPr>
              <a:t>collect</a:t>
            </a:r>
            <a:r>
              <a:rPr lang="en-US" dirty="0"/>
              <a:t>(); </a:t>
            </a:r>
          </a:p>
          <a:p>
            <a:r>
              <a:rPr lang="en-US" dirty="0">
                <a:effectLst/>
                <a:latin typeface="inherit"/>
              </a:rPr>
              <a:t>     </a:t>
            </a:r>
            <a:r>
              <a:rPr lang="en-US" dirty="0" err="1">
                <a:effectLst/>
                <a:latin typeface="inherit"/>
              </a:rPr>
              <a:t>println</a:t>
            </a:r>
            <a:r>
              <a:rPr lang="en-US" dirty="0">
                <a:effectLst/>
                <a:latin typeface="inherit"/>
              </a:rPr>
              <a:t>!</a:t>
            </a:r>
            <a:r>
              <a:rPr lang="en-US" dirty="0"/>
              <a:t>(</a:t>
            </a:r>
            <a:r>
              <a:rPr lang="en-US" dirty="0">
                <a:effectLst/>
                <a:latin typeface="inherit"/>
              </a:rPr>
              <a:t>"{:?}"</a:t>
            </a:r>
            <a:r>
              <a:rPr lang="en-US" dirty="0"/>
              <a:t>, map); </a:t>
            </a:r>
          </a:p>
          <a:p>
            <a:r>
              <a:rPr lang="en-US" dirty="0"/>
              <a:t>}</a:t>
            </a:r>
            <a:endParaRPr lang="en-GB" dirty="0"/>
          </a:p>
          <a:p>
            <a:endParaRPr lang="en-GB" dirty="0"/>
          </a:p>
          <a:p>
            <a:r>
              <a:rPr lang="en-GB" dirty="0"/>
              <a:t>Or in a slightly more abbreviated fashion, by explicitly calling the </a:t>
            </a:r>
            <a:r>
              <a:rPr lang="en-GB" dirty="0" err="1"/>
              <a:t>FromIterator</a:t>
            </a:r>
            <a:r>
              <a:rPr lang="en-GB" dirty="0"/>
              <a:t> trait that the “collect” method is using above:</a:t>
            </a:r>
          </a:p>
          <a:p>
            <a:endParaRPr lang="en-GB" dirty="0"/>
          </a:p>
          <a:p>
            <a:r>
              <a:rPr lang="en-US" dirty="0">
                <a:effectLst/>
                <a:latin typeface="inherit"/>
              </a:rPr>
              <a:t>use</a:t>
            </a:r>
            <a:r>
              <a:rPr lang="en-US" dirty="0"/>
              <a:t> std::collections::HashMap; </a:t>
            </a:r>
          </a:p>
          <a:p>
            <a:endParaRPr lang="en-US" dirty="0"/>
          </a:p>
          <a:p>
            <a:r>
              <a:rPr lang="en-US" dirty="0" err="1">
                <a:effectLst/>
                <a:latin typeface="inherit"/>
              </a:rPr>
              <a:t>fn</a:t>
            </a:r>
            <a:r>
              <a:rPr lang="en-US" dirty="0"/>
              <a:t> </a:t>
            </a:r>
            <a:r>
              <a:rPr lang="en-US" dirty="0">
                <a:effectLst/>
                <a:latin typeface="inherit"/>
              </a:rPr>
              <a:t>main</a:t>
            </a:r>
            <a:r>
              <a:rPr lang="en-US" dirty="0"/>
              <a:t>() { </a:t>
            </a:r>
          </a:p>
          <a:p>
            <a:r>
              <a:rPr lang="en-US" dirty="0">
                <a:effectLst/>
                <a:latin typeface="inherit"/>
              </a:rPr>
              <a:t>     let</a:t>
            </a:r>
            <a:r>
              <a:rPr lang="en-US" dirty="0"/>
              <a:t> </a:t>
            </a:r>
            <a:r>
              <a:rPr lang="en-US" dirty="0">
                <a:effectLst/>
                <a:latin typeface="inherit"/>
              </a:rPr>
              <a:t>map</a:t>
            </a:r>
            <a:r>
              <a:rPr lang="en-US" dirty="0"/>
              <a:t>: HashMap&lt;_, _&gt; = HashMap::</a:t>
            </a:r>
            <a:r>
              <a:rPr lang="en-US" dirty="0" err="1">
                <a:effectLst/>
                <a:latin typeface="inherit"/>
              </a:rPr>
              <a:t>from_iter</a:t>
            </a:r>
            <a:r>
              <a:rPr lang="en-US" dirty="0"/>
              <a:t>([(</a:t>
            </a:r>
            <a:r>
              <a:rPr lang="en-US" dirty="0">
                <a:effectLst/>
                <a:latin typeface="inherit"/>
              </a:rPr>
              <a:t>“Frank"</a:t>
            </a:r>
            <a:r>
              <a:rPr lang="en-US" dirty="0"/>
              <a:t>, </a:t>
            </a:r>
            <a:r>
              <a:rPr lang="en-US" dirty="0">
                <a:effectLst/>
                <a:latin typeface="inherit"/>
              </a:rPr>
              <a:t>18</a:t>
            </a:r>
            <a:r>
              <a:rPr lang="en-US" dirty="0"/>
              <a:t>), (</a:t>
            </a:r>
            <a:r>
              <a:rPr lang="en-US" dirty="0">
                <a:effectLst/>
                <a:latin typeface="inherit"/>
              </a:rPr>
              <a:t>“Phil"</a:t>
            </a:r>
            <a:r>
              <a:rPr lang="en-US" dirty="0"/>
              <a:t>, </a:t>
            </a:r>
            <a:r>
              <a:rPr lang="en-US" dirty="0">
                <a:effectLst/>
                <a:latin typeface="inherit"/>
              </a:rPr>
              <a:t>8</a:t>
            </a:r>
            <a:r>
              <a:rPr lang="en-US" dirty="0"/>
              <a:t>), (</a:t>
            </a:r>
            <a:r>
              <a:rPr lang="en-US" dirty="0">
                <a:effectLst/>
                <a:latin typeface="inherit"/>
              </a:rPr>
              <a:t>“Jess"</a:t>
            </a:r>
            <a:r>
              <a:rPr lang="en-US" dirty="0"/>
              <a:t>, </a:t>
            </a:r>
            <a:r>
              <a:rPr lang="en-US" dirty="0">
                <a:effectLst/>
                <a:latin typeface="inherit"/>
              </a:rPr>
              <a:t>10</a:t>
            </a:r>
            <a:r>
              <a:rPr lang="en-US" dirty="0"/>
              <a:t>)]); </a:t>
            </a:r>
          </a:p>
          <a:p>
            <a:r>
              <a:rPr lang="en-US" dirty="0">
                <a:effectLst/>
                <a:latin typeface="inherit"/>
              </a:rPr>
              <a:t>     </a:t>
            </a:r>
            <a:r>
              <a:rPr lang="en-US" dirty="0" err="1">
                <a:effectLst/>
                <a:latin typeface="inherit"/>
              </a:rPr>
              <a:t>println</a:t>
            </a:r>
            <a:r>
              <a:rPr lang="en-US" dirty="0">
                <a:effectLst/>
                <a:latin typeface="inherit"/>
              </a:rPr>
              <a:t>!</a:t>
            </a:r>
            <a:r>
              <a:rPr lang="en-US" dirty="0"/>
              <a:t>(</a:t>
            </a:r>
            <a:r>
              <a:rPr lang="en-US" dirty="0">
                <a:effectLst/>
                <a:latin typeface="inherit"/>
              </a:rPr>
              <a:t>"{:?}"</a:t>
            </a:r>
            <a:r>
              <a:rPr lang="en-US" dirty="0"/>
              <a:t>, map); </a:t>
            </a:r>
          </a:p>
          <a:p>
            <a:r>
              <a:rPr lang="en-US" dirty="0"/>
              <a:t>}</a:t>
            </a:r>
            <a:endParaRPr lang="en-GB" dirty="0"/>
          </a:p>
          <a:p>
            <a:endParaRPr lang="en-GB" dirty="0"/>
          </a:p>
          <a:p>
            <a:endParaRPr lang="en-GB" dirty="0"/>
          </a:p>
          <a:p>
            <a:r>
              <a:rPr lang="en-GB" dirty="0"/>
              <a:t>Technical note.</a:t>
            </a:r>
          </a:p>
          <a:p>
            <a:endParaRPr lang="en-GB" dirty="0"/>
          </a:p>
          <a:p>
            <a:r>
              <a:rPr lang="en-GB" dirty="0"/>
              <a:t>The “get” method (via a compatible key reference) returns an enumerated Option which either contains Some(value) or None; we’ve taken the chance and blindly unwrapped it here for brevity(!)</a:t>
            </a:r>
          </a:p>
          <a:p>
            <a:r>
              <a:rPr lang="en-GB" dirty="0"/>
              <a:t>Another method (“</a:t>
            </a:r>
            <a:r>
              <a:rPr lang="en-GB" dirty="0" err="1"/>
              <a:t>get_key_value</a:t>
            </a:r>
            <a:r>
              <a:rPr lang="en-GB" dirty="0"/>
              <a:t>”) will return the actual key-value pair as an Option&lt;(&amp;K, &amp;V)&gt;</a:t>
            </a:r>
          </a:p>
          <a:p>
            <a:endParaRPr lang="en-GB" dirty="0"/>
          </a:p>
          <a:p>
            <a:r>
              <a:rPr lang="en-GB" dirty="0"/>
              <a:t>Further reading:</a:t>
            </a:r>
          </a:p>
          <a:p>
            <a:r>
              <a:rPr lang="en-GB" dirty="0"/>
              <a:t>https://en.wikipedia.org/wiki/Collision_attack</a:t>
            </a:r>
          </a:p>
          <a:p>
            <a:r>
              <a:rPr lang="en-GB" dirty="0"/>
              <a:t>https://nnethercote.github.io/perf-book/hashing.html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1403155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common task: Finding the key for its given value.  Obviously the HashMap’s lookup “value” can be modified to something invalid to trigger the “Value not found” arm in the match statement.</a:t>
            </a:r>
          </a:p>
          <a:p>
            <a:endParaRPr lang="en-GB" dirty="0"/>
          </a:p>
          <a:p>
            <a:r>
              <a:rPr lang="en-GB" dirty="0"/>
              <a:t>This Rust implementation brings together a few previous concepts to present a (relatively) simple solution.</a:t>
            </a:r>
          </a:p>
          <a:p>
            <a:endParaRPr lang="en-GB" dirty="0"/>
          </a:p>
          <a:p>
            <a:r>
              <a:rPr lang="en-GB" dirty="0"/>
              <a:t>Technical note.</a:t>
            </a:r>
          </a:p>
          <a:p>
            <a:r>
              <a:rPr lang="en-GB" dirty="0"/>
              <a:t>For those wondering, the “value” variable must use the “ref” pattern binding as it’s a String and that doesn’t implement the “copy” trait </a:t>
            </a:r>
            <a:r>
              <a:rPr lang="en-GB" dirty="0">
                <a:sym typeface="Wingdings" panose="05000000000000000000" pitchFamily="2" charset="2"/>
              </a:rPr>
              <a:t></a:t>
            </a:r>
            <a:endParaRPr lang="en-GB" dirty="0"/>
          </a:p>
          <a:p>
            <a:endParaRPr lang="en-GB" dirty="0"/>
          </a:p>
          <a:p>
            <a:endParaRPr lang="en-GB" dirty="0"/>
          </a:p>
          <a:p>
            <a:r>
              <a:rPr lang="en-GB" dirty="0"/>
              <a:t>Further reading:</a:t>
            </a:r>
          </a:p>
          <a:p>
            <a:r>
              <a:rPr lang="en-GB" dirty="0"/>
              <a:t>https://doc.rust-lang.org/std/iter/trait.Iterator.html#method.find_map</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4096786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sure you’re probably familiar with these?</a:t>
            </a:r>
          </a:p>
          <a:p>
            <a:endParaRPr lang="en-GB" dirty="0"/>
          </a:p>
          <a:p>
            <a:r>
              <a:rPr lang="en-GB" dirty="0"/>
              <a:t>The key thing to remember, as with all set implementations, is that the members of a set </a:t>
            </a:r>
            <a:r>
              <a:rPr lang="en-GB" b="1" dirty="0"/>
              <a:t>must be unique </a:t>
            </a:r>
            <a:r>
              <a:rPr lang="en-GB" dirty="0"/>
              <a:t>– there </a:t>
            </a:r>
            <a:r>
              <a:rPr lang="en-GB" b="1" dirty="0"/>
              <a:t>cannot</a:t>
            </a:r>
            <a:r>
              <a:rPr lang="en-GB" dirty="0"/>
              <a:t> be duplicates.</a:t>
            </a:r>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3349044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quick overview, and for those who prefer a description, rather than a visual - here is a basic differentiation of these operations:</a:t>
            </a:r>
          </a:p>
          <a:p>
            <a:endParaRPr lang="en-GB" dirty="0"/>
          </a:p>
          <a:p>
            <a:pPr marL="171450" indent="-171450">
              <a:buFont typeface="Arial" panose="020B0604020202020204" pitchFamily="34" charset="0"/>
              <a:buChar char="•"/>
            </a:pPr>
            <a:r>
              <a:rPr lang="en-GB" dirty="0"/>
              <a:t>Intersect: All members in both sets.</a:t>
            </a:r>
          </a:p>
          <a:p>
            <a:pPr marL="171450" indent="-171450">
              <a:buFont typeface="Arial" panose="020B0604020202020204" pitchFamily="34" charset="0"/>
              <a:buChar char="•"/>
            </a:pPr>
            <a:r>
              <a:rPr lang="en-GB" dirty="0"/>
              <a:t>Union: all members unique to both sets (no duplicates)</a:t>
            </a:r>
          </a:p>
          <a:p>
            <a:pPr marL="171450" indent="-171450">
              <a:buFont typeface="Arial" panose="020B0604020202020204" pitchFamily="34" charset="0"/>
              <a:buChar char="•"/>
            </a:pPr>
            <a:r>
              <a:rPr lang="en-GB" dirty="0"/>
              <a:t>Difference: all members in one set, but not the other</a:t>
            </a:r>
          </a:p>
          <a:p>
            <a:pPr marL="171450" indent="-171450">
              <a:buFont typeface="Arial" panose="020B0604020202020204" pitchFamily="34" charset="0"/>
              <a:buChar char="•"/>
            </a:pPr>
            <a:r>
              <a:rPr lang="en-GB" dirty="0"/>
              <a:t>Symmetric Difference: all members that are in one set or the other, but not both.</a:t>
            </a:r>
          </a:p>
          <a:p>
            <a:endParaRPr lang="en-GB" dirty="0"/>
          </a:p>
          <a:p>
            <a:r>
              <a:rPr lang="en-GB" dirty="0"/>
              <a:t>In Rust, these operations will return an iterator, which could be collected.</a:t>
            </a:r>
          </a:p>
          <a:p>
            <a:endParaRPr lang="en-GB" dirty="0"/>
          </a:p>
          <a:p>
            <a:r>
              <a:rPr lang="en-GB" dirty="0"/>
              <a:t>We’ll create the Venn diagram from earlier in Rust and then apply each of these operations to demonstrate their effect.</a:t>
            </a: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861925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might imagine, </a:t>
            </a:r>
            <a:r>
              <a:rPr lang="en-GB" dirty="0" err="1"/>
              <a:t>HashSets</a:t>
            </a:r>
            <a:r>
              <a:rPr lang="en-GB" dirty="0"/>
              <a:t> make use of the </a:t>
            </a:r>
            <a:r>
              <a:rPr lang="en-GB" dirty="0" err="1"/>
              <a:t>Eq</a:t>
            </a:r>
            <a:r>
              <a:rPr lang="en-GB" dirty="0"/>
              <a:t> (equality) and Hash traits.</a:t>
            </a:r>
          </a:p>
          <a:p>
            <a:endParaRPr lang="en-GB" dirty="0"/>
          </a:p>
          <a:p>
            <a:r>
              <a:rPr lang="en-GB" dirty="0"/>
              <a:t>HashSet’s support many methods, not least the ability to insert, remove, replace and clear their data.</a:t>
            </a:r>
          </a:p>
          <a:p>
            <a:endParaRPr lang="en-GB" dirty="0"/>
          </a:p>
          <a:p>
            <a:r>
              <a:rPr lang="en-GB" dirty="0"/>
              <a:t>In addition, it has a number of useful methods which test a set’s relationship to another, e.g. </a:t>
            </a:r>
            <a:r>
              <a:rPr lang="en-GB" dirty="0" err="1"/>
              <a:t>is_disjoint</a:t>
            </a:r>
            <a:r>
              <a:rPr lang="en-GB" dirty="0"/>
              <a:t> (no common members), </a:t>
            </a:r>
            <a:r>
              <a:rPr lang="en-GB" dirty="0" err="1"/>
              <a:t>is_empty</a:t>
            </a:r>
            <a:r>
              <a:rPr lang="en-GB" dirty="0"/>
              <a:t> (self-explanatory), </a:t>
            </a:r>
            <a:r>
              <a:rPr lang="en-GB" dirty="0" err="1"/>
              <a:t>is_subset</a:t>
            </a:r>
            <a:r>
              <a:rPr lang="en-GB" dirty="0"/>
              <a:t> and </a:t>
            </a:r>
            <a:r>
              <a:rPr lang="en-GB" dirty="0" err="1"/>
              <a:t>is_superset</a:t>
            </a:r>
            <a:r>
              <a:rPr lang="en-GB" dirty="0"/>
              <a:t>.</a:t>
            </a:r>
          </a:p>
          <a:p>
            <a:endParaRPr lang="en-GB" dirty="0"/>
          </a:p>
          <a:p>
            <a:r>
              <a:rPr lang="en-GB" dirty="0"/>
              <a:t>For a full list, please visit:</a:t>
            </a:r>
          </a:p>
          <a:p>
            <a:endParaRPr lang="en-GB" dirty="0"/>
          </a:p>
          <a:p>
            <a:r>
              <a:rPr lang="en-GB" dirty="0"/>
              <a:t>https://doc.rust-lang.org/std/collections/struct.HashSet.html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1178024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64196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777855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 id="2147483720" r:id="rId33"/>
    <p:sldLayoutId id="2147483721" r:id="rId3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8"/>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8"/>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8"/>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8"/>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23.xml"/><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3425215"/>
            <a:ext cx="6596062" cy="2431485"/>
          </a:xfrm>
        </p:spPr>
        <p:txBody>
          <a:bodyPr/>
          <a:lstStyle/>
          <a:p>
            <a:r>
              <a:rPr lang="en-GB" dirty="0"/>
              <a:t>C to Rust : Chapter 16</a:t>
            </a:r>
            <a:br>
              <a:rPr lang="en-GB" dirty="0"/>
            </a:br>
            <a:r>
              <a:rPr lang="en-GB" sz="6000" i="1" dirty="0"/>
              <a:t>Rust library: Useful Tools</a:t>
            </a:r>
            <a:br>
              <a:rPr lang="en-GB" sz="6000" i="1" dirty="0"/>
            </a:br>
            <a:endParaRPr lang="en-GB" dirty="0"/>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68546C-2411-7149-E30D-8325ED56CBB0}"/>
              </a:ext>
            </a:extLst>
          </p:cNvPr>
          <p:cNvSpPr>
            <a:spLocks noGrp="1"/>
          </p:cNvSpPr>
          <p:nvPr>
            <p:ph type="body" sz="quarter" idx="10"/>
          </p:nvPr>
        </p:nvSpPr>
        <p:spPr/>
        <p:txBody>
          <a:bodyPr/>
          <a:lstStyle/>
          <a:p>
            <a:r>
              <a:rPr lang="en-GB" sz="3200" cap="none" dirty="0"/>
              <a:t>HashSet implementation (2)</a:t>
            </a:r>
          </a:p>
          <a:p>
            <a:endParaRPr lang="en-GB" dirty="0"/>
          </a:p>
        </p:txBody>
      </p:sp>
      <p:sp>
        <p:nvSpPr>
          <p:cNvPr id="3" name="Text Placeholder 2">
            <a:extLst>
              <a:ext uri="{FF2B5EF4-FFF2-40B4-BE49-F238E27FC236}">
                <a16:creationId xmlns:a16="http://schemas.microsoft.com/office/drawing/2014/main" id="{DC565C93-13AA-237C-FA62-84D5949968C9}"/>
              </a:ext>
            </a:extLst>
          </p:cNvPr>
          <p:cNvSpPr>
            <a:spLocks noGrp="1"/>
          </p:cNvSpPr>
          <p:nvPr>
            <p:ph type="body" sz="quarter" idx="15"/>
          </p:nvPr>
        </p:nvSpPr>
        <p:spPr>
          <a:xfrm>
            <a:off x="4422909" y="397484"/>
            <a:ext cx="7084403" cy="4094163"/>
          </a:xfrm>
        </p:spPr>
        <p:txBody>
          <a:bodyPr/>
          <a:lstStyle/>
          <a:p>
            <a:r>
              <a:rPr lang="en-GB" dirty="0"/>
              <a:t>And the other common methods:</a:t>
            </a:r>
          </a:p>
        </p:txBody>
      </p:sp>
      <p:sp>
        <p:nvSpPr>
          <p:cNvPr id="4" name="TextBox 3">
            <a:extLst>
              <a:ext uri="{FF2B5EF4-FFF2-40B4-BE49-F238E27FC236}">
                <a16:creationId xmlns:a16="http://schemas.microsoft.com/office/drawing/2014/main" id="{A9AF20DF-B347-CDC7-D31C-591F0360A928}"/>
              </a:ext>
            </a:extLst>
          </p:cNvPr>
          <p:cNvSpPr txBox="1"/>
          <p:nvPr/>
        </p:nvSpPr>
        <p:spPr>
          <a:xfrm>
            <a:off x="4422909" y="837872"/>
            <a:ext cx="7678796" cy="3381704"/>
          </a:xfrm>
          <a:prstGeom prst="rect">
            <a:avLst/>
          </a:prstGeom>
          <a:solidFill>
            <a:schemeClr val="tx1">
              <a:lumMod val="10000"/>
              <a:lumOff val="90000"/>
            </a:schemeClr>
          </a:solidFill>
        </p:spPr>
        <p:txBody>
          <a:bodyPr vert="horz" wrap="square" lIns="0" tIns="0" rIns="0" bIns="0" rtlCol="0" anchor="t" anchorCtr="0">
            <a:noAutofit/>
          </a:bodyPr>
          <a:lstStyle/>
          <a:p>
            <a:r>
              <a:rPr lang="en-US" sz="1200" b="0" dirty="0">
                <a:solidFill>
                  <a:srgbClr val="007F00"/>
                </a:solidFill>
                <a:latin typeface="Consolas" panose="020B0609020204030204" pitchFamily="49" charset="0"/>
              </a:rPr>
              <a:t>    // </a:t>
            </a:r>
            <a:r>
              <a:rPr lang="en-US" sz="1200" b="0" dirty="0">
                <a:solidFill>
                  <a:srgbClr val="007F00"/>
                </a:solidFill>
                <a:highlight>
                  <a:srgbClr val="FF00FF"/>
                </a:highlight>
                <a:latin typeface="Consolas" panose="020B0609020204030204" pitchFamily="49" charset="0"/>
              </a:rPr>
              <a:t>get union (all members, no duplicates)</a:t>
            </a:r>
            <a:endParaRPr lang="en-US" sz="1200" b="0" dirty="0">
              <a:solidFill>
                <a:srgbClr val="808080"/>
              </a:solidFill>
              <a:highlight>
                <a:srgbClr val="FF00FF"/>
              </a:highlight>
              <a:latin typeface="Consolas" panose="020B0609020204030204" pitchFamily="49" charset="0"/>
            </a:endParaRPr>
          </a:p>
          <a:p>
            <a:r>
              <a:rPr lang="en-US" sz="1200" b="1" dirty="0">
                <a:solidFill>
                  <a:srgbClr val="00007F"/>
                </a:solidFill>
                <a:latin typeface="Consolas" panose="020B0609020204030204" pitchFamily="49" charset="0"/>
              </a:rPr>
              <a:t>    for</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member</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in</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admin_access</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union</a:t>
            </a:r>
            <a:r>
              <a:rPr lang="en-US" sz="1200" b="1" dirty="0">
                <a:solidFill>
                  <a:srgbClr val="000000"/>
                </a:solidFill>
                <a:latin typeface="Consolas" panose="020B0609020204030204" pitchFamily="49" charset="0"/>
              </a:rPr>
              <a:t>(&amp;</a:t>
            </a:r>
            <a:r>
              <a:rPr lang="en-US" sz="1200" b="0" dirty="0" err="1">
                <a:solidFill>
                  <a:srgbClr val="000000"/>
                </a:solidFill>
                <a:latin typeface="Consolas" panose="020B0609020204030204" pitchFamily="49" charset="0"/>
              </a:rPr>
              <a:t>project_users</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"{member}"</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    }</a:t>
            </a:r>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a:t>
            </a:r>
          </a:p>
          <a:p>
            <a:r>
              <a:rPr lang="en-US" sz="1200" dirty="0">
                <a:solidFill>
                  <a:srgbClr val="007F00"/>
                </a:solidFill>
                <a:latin typeface="Consolas" panose="020B0609020204030204" pitchFamily="49" charset="0"/>
              </a:rPr>
              <a:t>    </a:t>
            </a:r>
            <a:r>
              <a:rPr lang="en-US" sz="1200" b="0" dirty="0">
                <a:solidFill>
                  <a:srgbClr val="007F00"/>
                </a:solidFill>
                <a:latin typeface="Consolas" panose="020B0609020204030204" pitchFamily="49" charset="0"/>
              </a:rPr>
              <a:t>// </a:t>
            </a:r>
            <a:r>
              <a:rPr lang="en-US" sz="1200" b="0" dirty="0">
                <a:solidFill>
                  <a:srgbClr val="007F00"/>
                </a:solidFill>
                <a:highlight>
                  <a:srgbClr val="00FF00"/>
                </a:highlight>
                <a:latin typeface="Consolas" panose="020B0609020204030204" pitchFamily="49" charset="0"/>
              </a:rPr>
              <a:t>get those in admin, not project</a:t>
            </a:r>
            <a:endParaRPr lang="en-US" sz="1200" b="0" dirty="0">
              <a:solidFill>
                <a:srgbClr val="808080"/>
              </a:solidFill>
              <a:highlight>
                <a:srgbClr val="00FF00"/>
              </a:highlight>
              <a:latin typeface="Consolas" panose="020B0609020204030204" pitchFamily="49" charset="0"/>
            </a:endParaRPr>
          </a:p>
          <a:p>
            <a:r>
              <a:rPr lang="en-US" sz="1200" b="1" dirty="0">
                <a:solidFill>
                  <a:srgbClr val="00007F"/>
                </a:solidFill>
                <a:latin typeface="Consolas" panose="020B0609020204030204" pitchFamily="49" charset="0"/>
              </a:rPr>
              <a:t>    let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only_admin</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HashSet</a:t>
            </a:r>
            <a:r>
              <a:rPr lang="en-US" sz="1200" b="1" dirty="0">
                <a:solidFill>
                  <a:srgbClr val="000000"/>
                </a:solidFill>
                <a:latin typeface="Consolas" panose="020B0609020204030204" pitchFamily="49" charset="0"/>
              </a:rPr>
              <a:t>&lt;</a:t>
            </a:r>
            <a:r>
              <a:rPr lang="en-US" sz="1200" b="0" dirty="0">
                <a:solidFill>
                  <a:srgbClr val="000000"/>
                </a:solidFill>
                <a:latin typeface="Consolas" panose="020B0609020204030204" pitchFamily="49" charset="0"/>
              </a:rPr>
              <a:t>_</a:t>
            </a:r>
            <a:r>
              <a:rPr lang="en-US" sz="1200" b="1" dirty="0">
                <a:solidFill>
                  <a:srgbClr val="000000"/>
                </a:solidFill>
                <a:latin typeface="Consolas" panose="020B0609020204030204" pitchFamily="49" charset="0"/>
              </a:rPr>
              <a:t>&gt;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admin_access</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difference</a:t>
            </a:r>
            <a:r>
              <a:rPr lang="en-US" sz="1200" b="1" dirty="0">
                <a:solidFill>
                  <a:srgbClr val="000000"/>
                </a:solidFill>
                <a:latin typeface="Consolas" panose="020B0609020204030204" pitchFamily="49" charset="0"/>
              </a:rPr>
              <a:t>(&amp;</a:t>
            </a:r>
            <a:r>
              <a:rPr lang="en-US" sz="1200" b="0" dirty="0" err="1">
                <a:solidFill>
                  <a:srgbClr val="000000"/>
                </a:solidFill>
                <a:latin typeface="Consolas" panose="020B0609020204030204" pitchFamily="49" charset="0"/>
              </a:rPr>
              <a:t>project_users</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collect</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7F7F0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only_admin</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 </a:t>
            </a:r>
            <a:r>
              <a:rPr lang="en-US" sz="1200" b="0" dirty="0">
                <a:solidFill>
                  <a:srgbClr val="007F00"/>
                </a:solidFill>
                <a:highlight>
                  <a:srgbClr val="00FFFF"/>
                </a:highlight>
                <a:latin typeface="Consolas" panose="020B0609020204030204" pitchFamily="49" charset="0"/>
              </a:rPr>
              <a:t>get those in project, not admin</a:t>
            </a:r>
            <a:endParaRPr lang="en-US" sz="1200" b="0" dirty="0">
              <a:solidFill>
                <a:srgbClr val="808080"/>
              </a:solidFill>
              <a:highlight>
                <a:srgbClr val="00FFFF"/>
              </a:highlight>
              <a:latin typeface="Consolas" panose="020B0609020204030204" pitchFamily="49" charset="0"/>
            </a:endParaRPr>
          </a:p>
          <a:p>
            <a:r>
              <a:rPr lang="en-US" sz="1200" b="1" dirty="0">
                <a:solidFill>
                  <a:srgbClr val="00007F"/>
                </a:solidFill>
                <a:latin typeface="Consolas" panose="020B0609020204030204" pitchFamily="49" charset="0"/>
              </a:rPr>
              <a:t>    let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only_project</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HashSet</a:t>
            </a:r>
            <a:r>
              <a:rPr lang="en-US" sz="1200" b="1" dirty="0">
                <a:solidFill>
                  <a:srgbClr val="000000"/>
                </a:solidFill>
                <a:latin typeface="Consolas" panose="020B0609020204030204" pitchFamily="49" charset="0"/>
              </a:rPr>
              <a:t>&lt;</a:t>
            </a:r>
            <a:r>
              <a:rPr lang="en-US" sz="1200" b="0" dirty="0">
                <a:solidFill>
                  <a:srgbClr val="000000"/>
                </a:solidFill>
                <a:latin typeface="Consolas" panose="020B0609020204030204" pitchFamily="49" charset="0"/>
              </a:rPr>
              <a:t>_</a:t>
            </a:r>
            <a:r>
              <a:rPr lang="en-US" sz="1200" b="1" dirty="0">
                <a:solidFill>
                  <a:srgbClr val="000000"/>
                </a:solidFill>
                <a:latin typeface="Consolas" panose="020B0609020204030204" pitchFamily="49" charset="0"/>
              </a:rPr>
              <a:t>&gt;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project_users</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difference</a:t>
            </a:r>
            <a:r>
              <a:rPr lang="en-US" sz="1200" b="1" dirty="0">
                <a:solidFill>
                  <a:srgbClr val="000000"/>
                </a:solidFill>
                <a:latin typeface="Consolas" panose="020B0609020204030204" pitchFamily="49" charset="0"/>
              </a:rPr>
              <a:t>(&amp;</a:t>
            </a:r>
            <a:r>
              <a:rPr lang="en-US" sz="1200" b="0" dirty="0" err="1">
                <a:solidFill>
                  <a:srgbClr val="000000"/>
                </a:solidFill>
                <a:latin typeface="Consolas" panose="020B0609020204030204" pitchFamily="49" charset="0"/>
              </a:rPr>
              <a:t>admin_access</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collect</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7F7F0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only_project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 </a:t>
            </a:r>
            <a:r>
              <a:rPr lang="en-US" sz="1200" b="0" dirty="0">
                <a:solidFill>
                  <a:srgbClr val="007F00"/>
                </a:solidFill>
                <a:highlight>
                  <a:srgbClr val="C0C0C0"/>
                </a:highlight>
                <a:latin typeface="Consolas" panose="020B0609020204030204" pitchFamily="49" charset="0"/>
              </a:rPr>
              <a:t>get those only in one group</a:t>
            </a:r>
            <a:endParaRPr lang="en-US" sz="1200" b="0" dirty="0">
              <a:solidFill>
                <a:srgbClr val="808080"/>
              </a:solidFill>
              <a:highlight>
                <a:srgbClr val="C0C0C0"/>
              </a:highlight>
              <a:latin typeface="Consolas" panose="020B0609020204030204" pitchFamily="49" charset="0"/>
            </a:endParaRPr>
          </a:p>
          <a:p>
            <a:r>
              <a:rPr lang="en-US" sz="1200" b="1" dirty="0">
                <a:solidFill>
                  <a:srgbClr val="00007F"/>
                </a:solidFill>
                <a:latin typeface="Consolas" panose="020B0609020204030204" pitchFamily="49" charset="0"/>
              </a:rPr>
              <a:t>    let</a:t>
            </a:r>
            <a:r>
              <a:rPr lang="en-US" sz="1200" b="0" dirty="0">
                <a:solidFill>
                  <a:srgbClr val="808080"/>
                </a:solidFill>
                <a:latin typeface="Consolas" panose="020B0609020204030204" pitchFamily="49" charset="0"/>
              </a:rPr>
              <a:t> </a:t>
            </a:r>
            <a:r>
              <a:rPr lang="en-US" sz="1200" dirty="0" err="1">
                <a:solidFill>
                  <a:srgbClr val="000000"/>
                </a:solidFill>
                <a:latin typeface="Consolas" panose="020B0609020204030204" pitchFamily="49" charset="0"/>
              </a:rPr>
              <a:t>one_grp</a:t>
            </a:r>
            <a:r>
              <a:rPr lang="en-US" sz="1200" b="1" dirty="0">
                <a:solidFill>
                  <a:srgbClr val="000000"/>
                </a:solidFill>
                <a:latin typeface="Consolas" panose="020B0609020204030204" pitchFamily="49" charset="0"/>
              </a:rPr>
              <a:t>: </a:t>
            </a:r>
            <a:r>
              <a:rPr lang="en-US" sz="1200" b="0" dirty="0">
                <a:solidFill>
                  <a:srgbClr val="000000"/>
                </a:solidFill>
                <a:latin typeface="Consolas" panose="020B0609020204030204" pitchFamily="49" charset="0"/>
              </a:rPr>
              <a:t>HashSet</a:t>
            </a:r>
            <a:r>
              <a:rPr lang="en-US" sz="1200" b="1" dirty="0">
                <a:solidFill>
                  <a:srgbClr val="000000"/>
                </a:solidFill>
                <a:latin typeface="Consolas" panose="020B0609020204030204" pitchFamily="49" charset="0"/>
              </a:rPr>
              <a:t>&lt;</a:t>
            </a:r>
            <a:r>
              <a:rPr lang="en-US" sz="1200" b="0" dirty="0">
                <a:solidFill>
                  <a:srgbClr val="000000"/>
                </a:solidFill>
                <a:latin typeface="Consolas" panose="020B0609020204030204" pitchFamily="49" charset="0"/>
              </a:rPr>
              <a:t>_</a:t>
            </a:r>
            <a:r>
              <a:rPr lang="en-US" sz="1200" b="1" dirty="0">
                <a:solidFill>
                  <a:srgbClr val="000000"/>
                </a:solidFill>
                <a:latin typeface="Consolas" panose="020B0609020204030204" pitchFamily="49" charset="0"/>
              </a:rPr>
              <a:t>&gt;=</a:t>
            </a:r>
            <a:r>
              <a:rPr lang="en-US" sz="1200" b="0" dirty="0" err="1">
                <a:solidFill>
                  <a:srgbClr val="000000"/>
                </a:solidFill>
                <a:latin typeface="Consolas" panose="020B0609020204030204" pitchFamily="49" charset="0"/>
              </a:rPr>
              <a:t>project_users</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symmetric_difference</a:t>
            </a:r>
            <a:r>
              <a:rPr lang="en-US" sz="1200" b="1" dirty="0">
                <a:solidFill>
                  <a:srgbClr val="000000"/>
                </a:solidFill>
                <a:latin typeface="Consolas" panose="020B0609020204030204" pitchFamily="49" charset="0"/>
              </a:rPr>
              <a:t>(&amp;</a:t>
            </a:r>
            <a:r>
              <a:rPr lang="en-US" sz="1200" b="0" dirty="0" err="1">
                <a:solidFill>
                  <a:srgbClr val="000000"/>
                </a:solidFill>
                <a:latin typeface="Consolas" panose="020B0609020204030204" pitchFamily="49" charset="0"/>
              </a:rPr>
              <a:t>admin_access</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collect</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one_</a:t>
            </a:r>
            <a:r>
              <a:rPr lang="en-GB" sz="1200" dirty="0" err="1">
                <a:solidFill>
                  <a:srgbClr val="000000"/>
                </a:solidFill>
                <a:latin typeface="Consolas" panose="020B0609020204030204" pitchFamily="49" charset="0"/>
              </a:rPr>
              <a:t>grp</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endParaRPr lang="en-GB" sz="1200" dirty="0">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a:t>
            </a:r>
            <a:endParaRPr lang="en-GB" sz="1200" dirty="0">
              <a:latin typeface="Consolas" panose="020B0609020204030204" pitchFamily="49" charset="0"/>
            </a:endParaRPr>
          </a:p>
        </p:txBody>
      </p:sp>
      <p:sp>
        <p:nvSpPr>
          <p:cNvPr id="5" name="TextBox 4">
            <a:extLst>
              <a:ext uri="{FF2B5EF4-FFF2-40B4-BE49-F238E27FC236}">
                <a16:creationId xmlns:a16="http://schemas.microsoft.com/office/drawing/2014/main" id="{5F11E7EE-F43F-5C5E-FD74-AB5EF557D0A7}"/>
              </a:ext>
            </a:extLst>
          </p:cNvPr>
          <p:cNvSpPr txBox="1"/>
          <p:nvPr/>
        </p:nvSpPr>
        <p:spPr>
          <a:xfrm>
            <a:off x="8312809" y="4026386"/>
            <a:ext cx="1192213" cy="295975"/>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6" name="TextBox 5">
            <a:extLst>
              <a:ext uri="{FF2B5EF4-FFF2-40B4-BE49-F238E27FC236}">
                <a16:creationId xmlns:a16="http://schemas.microsoft.com/office/drawing/2014/main" id="{FC9F03F7-0A86-CB5B-B139-8DB3C2FD34BB}"/>
              </a:ext>
            </a:extLst>
          </p:cNvPr>
          <p:cNvSpPr txBox="1"/>
          <p:nvPr/>
        </p:nvSpPr>
        <p:spPr>
          <a:xfrm>
            <a:off x="9544050" y="4026386"/>
            <a:ext cx="2382094" cy="1569660"/>
          </a:xfrm>
          <a:prstGeom prst="rect">
            <a:avLst/>
          </a:prstGeom>
          <a:solidFill>
            <a:srgbClr val="000000"/>
          </a:solidFill>
        </p:spPr>
        <p:txBody>
          <a:bodyPr wrap="square">
            <a:spAutoFit/>
          </a:bodyPr>
          <a:lstStyle/>
          <a:p>
            <a:r>
              <a:rPr lang="en-GB" sz="1200" dirty="0">
                <a:solidFill>
                  <a:schemeClr val="accent3">
                    <a:lumMod val="40000"/>
                    <a:lumOff val="60000"/>
                  </a:schemeClr>
                </a:solidFill>
                <a:latin typeface="Consolas" panose="020B0609020204030204" pitchFamily="49" charset="0"/>
              </a:rPr>
              <a:t>Frank</a:t>
            </a:r>
          </a:p>
          <a:p>
            <a:r>
              <a:rPr lang="en-GB" sz="1200" dirty="0">
                <a:solidFill>
                  <a:schemeClr val="accent3">
                    <a:lumMod val="40000"/>
                    <a:lumOff val="60000"/>
                  </a:schemeClr>
                </a:solidFill>
                <a:latin typeface="Consolas" panose="020B0609020204030204" pitchFamily="49" charset="0"/>
              </a:rPr>
              <a:t>Jess</a:t>
            </a:r>
          </a:p>
          <a:p>
            <a:r>
              <a:rPr lang="en-GB" sz="1200" dirty="0">
                <a:solidFill>
                  <a:schemeClr val="accent3">
                    <a:lumMod val="40000"/>
                    <a:lumOff val="60000"/>
                  </a:schemeClr>
                </a:solidFill>
                <a:latin typeface="Consolas" panose="020B0609020204030204" pitchFamily="49" charset="0"/>
              </a:rPr>
              <a:t>Phil</a:t>
            </a:r>
          </a:p>
          <a:p>
            <a:r>
              <a:rPr lang="en-GB" sz="1200" dirty="0">
                <a:solidFill>
                  <a:schemeClr val="accent3">
                    <a:lumMod val="40000"/>
                    <a:lumOff val="60000"/>
                  </a:schemeClr>
                </a:solidFill>
                <a:latin typeface="Consolas" panose="020B0609020204030204" pitchFamily="49" charset="0"/>
              </a:rPr>
              <a:t>Ron</a:t>
            </a:r>
          </a:p>
          <a:p>
            <a:r>
              <a:rPr lang="en-GB" sz="1200" dirty="0">
                <a:solidFill>
                  <a:schemeClr val="accent3">
                    <a:lumMod val="40000"/>
                    <a:lumOff val="60000"/>
                  </a:schemeClr>
                </a:solidFill>
                <a:latin typeface="Consolas" panose="020B0609020204030204" pitchFamily="49" charset="0"/>
              </a:rPr>
              <a:t>Jack</a:t>
            </a:r>
          </a:p>
          <a:p>
            <a:r>
              <a:rPr lang="en-GB" sz="1200" dirty="0">
                <a:solidFill>
                  <a:srgbClr val="00B050"/>
                </a:solidFill>
                <a:latin typeface="Consolas" panose="020B0609020204030204" pitchFamily="49" charset="0"/>
              </a:rPr>
              <a:t>{"Jack"}</a:t>
            </a:r>
          </a:p>
          <a:p>
            <a:r>
              <a:rPr lang="en-GB" sz="1200" dirty="0">
                <a:solidFill>
                  <a:schemeClr val="tx1">
                    <a:lumMod val="25000"/>
                    <a:lumOff val="75000"/>
                  </a:schemeClr>
                </a:solidFill>
                <a:latin typeface="Consolas" panose="020B0609020204030204" pitchFamily="49" charset="0"/>
              </a:rPr>
              <a:t>{"Phil", "Jess"}</a:t>
            </a:r>
          </a:p>
          <a:p>
            <a:r>
              <a:rPr lang="en-GB" sz="1200" dirty="0">
                <a:solidFill>
                  <a:schemeClr val="bg1">
                    <a:lumMod val="75000"/>
                  </a:schemeClr>
                </a:solidFill>
                <a:latin typeface="Consolas" panose="020B0609020204030204" pitchFamily="49" charset="0"/>
              </a:rPr>
              <a:t>{"Jess", "Jack", "Phil"}</a:t>
            </a:r>
          </a:p>
        </p:txBody>
      </p:sp>
      <p:pic>
        <p:nvPicPr>
          <p:cNvPr id="7" name="Picture 2" descr="Rust Programming language Logo Machine learning Haskell, crab, animals ...">
            <a:extLst>
              <a:ext uri="{FF2B5EF4-FFF2-40B4-BE49-F238E27FC236}">
                <a16:creationId xmlns:a16="http://schemas.microsoft.com/office/drawing/2014/main" id="{39269696-4BE5-DE67-5137-952BFF243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6340" y="875850"/>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68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Zeroing memory: zeroise Crate</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624344" y="357189"/>
            <a:ext cx="7182872" cy="5892886"/>
          </a:xfrm>
        </p:spPr>
        <p:txBody>
          <a:bodyPr/>
          <a:lstStyle/>
          <a:p>
            <a:r>
              <a:rPr lang="en-GB" b="1" dirty="0"/>
              <a:t>Rust's zeroize crate provides a Zeroize trait for securely zeroing memory</a:t>
            </a:r>
          </a:p>
          <a:p>
            <a:pPr marL="285750" indent="-285750">
              <a:buFont typeface="Arial" panose="020B0604020202020204" pitchFamily="34" charset="0"/>
              <a:buChar char="•"/>
            </a:pPr>
            <a:r>
              <a:rPr lang="en-GB" dirty="0"/>
              <a:t>A common task in most cryptographic libraries/applications</a:t>
            </a:r>
          </a:p>
          <a:p>
            <a:pPr marL="285750" indent="-285750">
              <a:buFont typeface="Arial" panose="020B0604020202020204" pitchFamily="34" charset="0"/>
              <a:buChar char="•"/>
            </a:pPr>
            <a:r>
              <a:rPr lang="en-GB" dirty="0"/>
              <a:t>Hides sensitive data (e.g. plaintext, keys, passwords etc) before freeing </a:t>
            </a:r>
          </a:p>
          <a:p>
            <a:pPr marL="285750" indent="-285750">
              <a:buFont typeface="Arial" panose="020B0604020202020204" pitchFamily="34" charset="0"/>
              <a:buChar char="•"/>
            </a:pPr>
            <a:r>
              <a:rPr lang="en-GB" dirty="0"/>
              <a:t>Typically, performed in C code by using its “</a:t>
            </a:r>
            <a:r>
              <a:rPr lang="en-GB" dirty="0">
                <a:latin typeface="Consolas" panose="020B0609020204030204" pitchFamily="49" charset="0"/>
              </a:rPr>
              <a:t>volatile</a:t>
            </a:r>
            <a:r>
              <a:rPr lang="en-GB" dirty="0"/>
              <a:t>” keyword qualifier on a variable declaration</a:t>
            </a:r>
          </a:p>
          <a:p>
            <a:endParaRPr lang="en-GB" dirty="0"/>
          </a:p>
          <a:p>
            <a:r>
              <a:rPr lang="en-GB" b="1" dirty="0"/>
              <a:t>Works on stable Rust primitives, including core scalar types, e.g.</a:t>
            </a:r>
          </a:p>
          <a:p>
            <a:pPr marL="434363" indent="-342900">
              <a:buFont typeface="Arial" panose="020B0604020202020204" pitchFamily="34" charset="0"/>
              <a:buChar char="•"/>
            </a:pPr>
            <a:r>
              <a:rPr lang="en-GB" dirty="0"/>
              <a:t>integers, floats, bool and char (and slices thereof) etc.</a:t>
            </a:r>
          </a:p>
          <a:p>
            <a:endParaRPr lang="en-GB" dirty="0"/>
          </a:p>
          <a:p>
            <a:r>
              <a:rPr lang="en-GB" b="1" dirty="0"/>
              <a:t>Guaranteed </a:t>
            </a:r>
            <a:r>
              <a:rPr lang="en-GB" b="1" i="1" dirty="0"/>
              <a:t>not</a:t>
            </a:r>
            <a:r>
              <a:rPr lang="en-GB" b="1" dirty="0"/>
              <a:t> to be optimised away by compiler</a:t>
            </a:r>
          </a:p>
          <a:p>
            <a:pPr marL="285750" indent="-285750">
              <a:buFont typeface="Arial" panose="020B0604020202020204" pitchFamily="34" charset="0"/>
              <a:buChar char="•"/>
            </a:pPr>
            <a:r>
              <a:rPr lang="en-GB" dirty="0"/>
              <a:t>A common problem faced by most programmers</a:t>
            </a:r>
          </a:p>
          <a:p>
            <a:pPr marL="285750" indent="-285750">
              <a:buFont typeface="Arial" panose="020B0604020202020204" pitchFamily="34" charset="0"/>
              <a:buChar char="•"/>
            </a:pPr>
            <a:r>
              <a:rPr lang="en-GB" dirty="0"/>
              <a:t>Compiler assumes as data buffer not needed again – why are you (the programmer) zeroing this data? (i.e. it’s a waste of time) </a:t>
            </a:r>
          </a:p>
          <a:p>
            <a:pPr marL="285750" indent="-285750">
              <a:buFont typeface="Arial" panose="020B0604020202020204" pitchFamily="34" charset="0"/>
              <a:buChar char="•"/>
            </a:pPr>
            <a:r>
              <a:rPr lang="en-GB" dirty="0"/>
              <a:t>So (unhelpfully) removes those instructions from executable!</a:t>
            </a:r>
          </a:p>
          <a:p>
            <a:endParaRPr lang="en-GB" dirty="0"/>
          </a:p>
          <a:p>
            <a:r>
              <a:rPr lang="en-GB" b="1" dirty="0"/>
              <a:t>Available from Rust 1.56</a:t>
            </a:r>
          </a:p>
          <a:p>
            <a:pPr marL="285750" indent="-285750">
              <a:buFont typeface="Arial" panose="020B0604020202020204" pitchFamily="34" charset="0"/>
              <a:buChar char="•"/>
            </a:pPr>
            <a:r>
              <a:rPr lang="en-GB" dirty="0"/>
              <a:t>Although beware some deprecations on earlier implementation</a:t>
            </a:r>
          </a:p>
          <a:p>
            <a:endParaRPr lang="en-GB" dirty="0"/>
          </a:p>
          <a:p>
            <a:pPr marL="285750" indent="-285750">
              <a:buFont typeface="Arial" panose="020B0604020202020204" pitchFamily="34" charset="0"/>
              <a:buChar char="•"/>
            </a:pPr>
            <a:endParaRPr lang="en-GB" dirty="0"/>
          </a:p>
          <a:p>
            <a:endParaRPr lang="en-GB" dirty="0"/>
          </a:p>
          <a:p>
            <a:endParaRPr lang="en-GB" b="1" dirty="0"/>
          </a:p>
          <a:p>
            <a:endParaRPr lang="en-GB" b="1" dirty="0"/>
          </a:p>
          <a:p>
            <a:endParaRPr lang="en-GB" b="1" dirty="0"/>
          </a:p>
          <a:p>
            <a:endParaRPr lang="en-GB" b="1" dirty="0"/>
          </a:p>
          <a:p>
            <a:endParaRPr lang="en-GB" b="1" dirty="0"/>
          </a:p>
        </p:txBody>
      </p:sp>
    </p:spTree>
    <p:extLst>
      <p:ext uri="{BB962C8B-B14F-4D97-AF65-F5344CB8AC3E}">
        <p14:creationId xmlns:p14="http://schemas.microsoft.com/office/powerpoint/2010/main" val="1414135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Using zeroize</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624344" y="241632"/>
            <a:ext cx="7182872" cy="6043611"/>
          </a:xfrm>
        </p:spPr>
        <p:txBody>
          <a:bodyPr/>
          <a:lstStyle/>
          <a:p>
            <a:r>
              <a:rPr lang="en-GB" b="1" dirty="0"/>
              <a:t>Here’s an example of using zeroize:</a:t>
            </a:r>
            <a:endParaRPr lang="en-GB" dirty="0"/>
          </a:p>
          <a:p>
            <a:pPr marL="285750" indent="-285750">
              <a:buFont typeface="Arial" panose="020B0604020202020204" pitchFamily="34" charset="0"/>
              <a:buChar char="•"/>
            </a:pPr>
            <a:endParaRPr lang="en-GB" dirty="0"/>
          </a:p>
          <a:p>
            <a:endParaRPr lang="en-GB" dirty="0"/>
          </a:p>
          <a:p>
            <a:endParaRPr lang="en-GB" b="1" dirty="0"/>
          </a:p>
          <a:p>
            <a:endParaRPr lang="en-GB" b="1" dirty="0"/>
          </a:p>
          <a:p>
            <a:endParaRPr lang="en-GB" b="1" dirty="0"/>
          </a:p>
          <a:p>
            <a:endParaRPr lang="en-GB" b="1" dirty="0"/>
          </a:p>
          <a:p>
            <a:endParaRPr lang="en-GB" b="1" dirty="0"/>
          </a:p>
        </p:txBody>
      </p:sp>
      <p:sp>
        <p:nvSpPr>
          <p:cNvPr id="5" name="TextBox 4">
            <a:extLst>
              <a:ext uri="{FF2B5EF4-FFF2-40B4-BE49-F238E27FC236}">
                <a16:creationId xmlns:a16="http://schemas.microsoft.com/office/drawing/2014/main" id="{D0D6F8C5-B10A-5F2B-3C31-DAC9FBD6079E}"/>
              </a:ext>
            </a:extLst>
          </p:cNvPr>
          <p:cNvSpPr txBox="1"/>
          <p:nvPr/>
        </p:nvSpPr>
        <p:spPr>
          <a:xfrm>
            <a:off x="4624343" y="572756"/>
            <a:ext cx="6380617" cy="5817995"/>
          </a:xfrm>
          <a:prstGeom prst="rect">
            <a:avLst/>
          </a:prstGeom>
          <a:solidFill>
            <a:schemeClr val="tx1">
              <a:lumMod val="10000"/>
              <a:lumOff val="90000"/>
            </a:schemeClr>
          </a:solidFill>
        </p:spPr>
        <p:txBody>
          <a:bodyPr vert="horz" wrap="square" lIns="0" tIns="0" rIns="0" bIns="0" rtlCol="0" anchor="t" anchorCtr="0">
            <a:noAutofit/>
          </a:bodyPr>
          <a:lstStyle/>
          <a:p>
            <a:r>
              <a:rPr lang="en-GB" sz="1000" b="1" dirty="0">
                <a:solidFill>
                  <a:srgbClr val="00007F"/>
                </a:solidFill>
                <a:highlight>
                  <a:srgbClr val="FFFF00"/>
                </a:highlight>
                <a:latin typeface="Consolas" panose="020B0609020204030204" pitchFamily="49" charset="0"/>
              </a:rPr>
              <a:t>use</a:t>
            </a:r>
            <a:r>
              <a:rPr lang="en-GB" sz="1000" b="0" dirty="0">
                <a:solidFill>
                  <a:srgbClr val="808080"/>
                </a:solidFill>
                <a:highlight>
                  <a:srgbClr val="FFFF00"/>
                </a:highlight>
                <a:latin typeface="Consolas" panose="020B0609020204030204" pitchFamily="49" charset="0"/>
              </a:rPr>
              <a:t> </a:t>
            </a:r>
            <a:r>
              <a:rPr lang="en-GB" sz="1000" b="0" dirty="0">
                <a:solidFill>
                  <a:srgbClr val="000000"/>
                </a:solidFill>
                <a:highlight>
                  <a:srgbClr val="FFFF00"/>
                </a:highlight>
                <a:latin typeface="Consolas" panose="020B0609020204030204" pitchFamily="49" charset="0"/>
              </a:rPr>
              <a:t>zeroize</a:t>
            </a:r>
            <a:r>
              <a:rPr lang="en-GB" sz="1000" b="1" dirty="0">
                <a:solidFill>
                  <a:srgbClr val="000000"/>
                </a:solidFill>
                <a:highlight>
                  <a:srgbClr val="FFFF00"/>
                </a:highlight>
                <a:latin typeface="Consolas" panose="020B0609020204030204" pitchFamily="49" charset="0"/>
              </a:rPr>
              <a:t>::</a:t>
            </a:r>
            <a:r>
              <a:rPr lang="en-GB" sz="1000" b="0" dirty="0" err="1">
                <a:solidFill>
                  <a:srgbClr val="000000"/>
                </a:solidFill>
                <a:highlight>
                  <a:srgbClr val="FFFF00"/>
                </a:highlight>
                <a:latin typeface="Consolas" panose="020B0609020204030204" pitchFamily="49" charset="0"/>
              </a:rPr>
              <a:t>ZeroizeOnDrop</a:t>
            </a:r>
            <a:r>
              <a:rPr lang="en-GB" sz="1000" b="1" dirty="0">
                <a:solidFill>
                  <a:srgbClr val="000000"/>
                </a:solidFill>
                <a:highlight>
                  <a:srgbClr val="FFFF00"/>
                </a:highlight>
                <a:latin typeface="Consolas" panose="020B0609020204030204" pitchFamily="49" charset="0"/>
              </a:rPr>
              <a:t>;</a:t>
            </a:r>
            <a:endParaRPr lang="en-GB" sz="1000" b="0" dirty="0">
              <a:solidFill>
                <a:srgbClr val="808080"/>
              </a:solidFill>
              <a:highlight>
                <a:srgbClr val="FFFF00"/>
              </a:highlight>
              <a:latin typeface="Consolas" panose="020B0609020204030204" pitchFamily="49" charset="0"/>
            </a:endParaRPr>
          </a:p>
          <a:p>
            <a:endParaRPr lang="en-GB" sz="1000" b="0" dirty="0">
              <a:solidFill>
                <a:srgbClr val="808080"/>
              </a:solidFill>
              <a:highlight>
                <a:srgbClr val="FFFF00"/>
              </a:highlight>
              <a:latin typeface="Consolas" panose="020B0609020204030204" pitchFamily="49" charset="0"/>
            </a:endParaRPr>
          </a:p>
          <a:p>
            <a:r>
              <a:rPr lang="en-GB" sz="1000" b="1" dirty="0">
                <a:solidFill>
                  <a:srgbClr val="000000"/>
                </a:solidFill>
                <a:highlight>
                  <a:srgbClr val="FFFF00"/>
                </a:highlight>
                <a:latin typeface="Consolas" panose="020B0609020204030204" pitchFamily="49" charset="0"/>
              </a:rPr>
              <a:t>#[</a:t>
            </a:r>
            <a:r>
              <a:rPr lang="en-GB" sz="1000" b="0" dirty="0">
                <a:solidFill>
                  <a:srgbClr val="000000"/>
                </a:solidFill>
                <a:highlight>
                  <a:srgbClr val="FFFF00"/>
                </a:highlight>
                <a:latin typeface="Consolas" panose="020B0609020204030204" pitchFamily="49" charset="0"/>
              </a:rPr>
              <a:t>derive</a:t>
            </a:r>
            <a:r>
              <a:rPr lang="en-GB" sz="1000" b="1" dirty="0">
                <a:solidFill>
                  <a:srgbClr val="000000"/>
                </a:solidFill>
                <a:highlight>
                  <a:srgbClr val="FFFF00"/>
                </a:highlight>
                <a:latin typeface="Consolas" panose="020B0609020204030204" pitchFamily="49" charset="0"/>
              </a:rPr>
              <a:t>(</a:t>
            </a:r>
            <a:r>
              <a:rPr lang="en-GB" sz="1000" b="0" dirty="0">
                <a:solidFill>
                  <a:srgbClr val="000000"/>
                </a:solidFill>
                <a:highlight>
                  <a:srgbClr val="FFFF00"/>
                </a:highlight>
                <a:latin typeface="Consolas" panose="020B0609020204030204" pitchFamily="49" charset="0"/>
              </a:rPr>
              <a:t>ZeroizeOnDrop</a:t>
            </a:r>
            <a:r>
              <a:rPr lang="en-GB" sz="1000" b="1" dirty="0">
                <a:solidFill>
                  <a:srgbClr val="000000"/>
                </a:solidFill>
                <a:highlight>
                  <a:srgbClr val="FFFF00"/>
                </a:highlight>
                <a:latin typeface="Consolas" panose="020B0609020204030204" pitchFamily="49" charset="0"/>
              </a:rPr>
              <a:t>,</a:t>
            </a:r>
            <a:r>
              <a:rPr lang="en-GB" sz="1000" b="0" dirty="0">
                <a:solidFill>
                  <a:srgbClr val="808080"/>
                </a:solidFill>
                <a:highlight>
                  <a:srgbClr val="FFFF00"/>
                </a:highlight>
                <a:latin typeface="Consolas" panose="020B0609020204030204" pitchFamily="49" charset="0"/>
              </a:rPr>
              <a:t> </a:t>
            </a:r>
            <a:r>
              <a:rPr lang="en-GB" sz="1000" b="0" dirty="0">
                <a:solidFill>
                  <a:srgbClr val="000000"/>
                </a:solidFill>
                <a:highlight>
                  <a:srgbClr val="FFFF00"/>
                </a:highlight>
                <a:latin typeface="Consolas" panose="020B0609020204030204" pitchFamily="49" charset="0"/>
              </a:rPr>
              <a:t>Debug</a:t>
            </a:r>
            <a:r>
              <a:rPr lang="en-GB" sz="1000" b="1" dirty="0">
                <a:solidFill>
                  <a:srgbClr val="000000"/>
                </a:solidFill>
                <a:highlight>
                  <a:srgbClr val="FFFF00"/>
                </a:highlight>
                <a:latin typeface="Consolas" panose="020B0609020204030204" pitchFamily="49" charset="0"/>
              </a:rPr>
              <a:t>)]</a:t>
            </a:r>
            <a:endParaRPr lang="en-GB" sz="1000" b="0" dirty="0">
              <a:solidFill>
                <a:srgbClr val="808080"/>
              </a:solidFill>
              <a:highlight>
                <a:srgbClr val="FFFF00"/>
              </a:highlight>
              <a:latin typeface="Consolas" panose="020B0609020204030204" pitchFamily="49" charset="0"/>
            </a:endParaRPr>
          </a:p>
          <a:p>
            <a:r>
              <a:rPr lang="en-GB" sz="1000" b="1" dirty="0">
                <a:solidFill>
                  <a:srgbClr val="00007F"/>
                </a:solidFill>
                <a:highlight>
                  <a:srgbClr val="FFFF00"/>
                </a:highlight>
                <a:latin typeface="Consolas" panose="020B0609020204030204" pitchFamily="49" charset="0"/>
              </a:rPr>
              <a:t>struct</a:t>
            </a:r>
            <a:r>
              <a:rPr lang="en-GB" sz="1000" b="0" dirty="0">
                <a:solidFill>
                  <a:srgbClr val="808080"/>
                </a:solidFill>
                <a:highlight>
                  <a:srgbClr val="FFFF00"/>
                </a:highlight>
                <a:latin typeface="Consolas" panose="020B0609020204030204" pitchFamily="49" charset="0"/>
              </a:rPr>
              <a:t> </a:t>
            </a:r>
            <a:r>
              <a:rPr lang="en-GB" sz="1000" b="0" dirty="0">
                <a:solidFill>
                  <a:srgbClr val="000000"/>
                </a:solidFill>
                <a:highlight>
                  <a:srgbClr val="FFFF00"/>
                </a:highlight>
                <a:latin typeface="Consolas" panose="020B0609020204030204" pitchFamily="49" charset="0"/>
              </a:rPr>
              <a:t>Block1</a:t>
            </a:r>
            <a:r>
              <a:rPr lang="en-GB" sz="1000" b="1" dirty="0">
                <a:solidFill>
                  <a:srgbClr val="000000"/>
                </a:solidFill>
                <a:highlight>
                  <a:srgbClr val="FFFF00"/>
                </a:highlight>
                <a:latin typeface="Consolas" panose="020B0609020204030204" pitchFamily="49" charset="0"/>
              </a:rPr>
              <a:t>([</a:t>
            </a:r>
            <a:r>
              <a:rPr lang="en-GB" sz="1000" b="1" dirty="0">
                <a:solidFill>
                  <a:srgbClr val="00007F"/>
                </a:solidFill>
                <a:highlight>
                  <a:srgbClr val="FFFF00"/>
                </a:highlight>
                <a:latin typeface="Consolas" panose="020B0609020204030204" pitchFamily="49" charset="0"/>
              </a:rPr>
              <a:t>u32</a:t>
            </a:r>
            <a:r>
              <a:rPr lang="en-GB" sz="1000" b="1" dirty="0">
                <a:solidFill>
                  <a:srgbClr val="000000"/>
                </a:solidFill>
                <a:highlight>
                  <a:srgbClr val="FFFF00"/>
                </a:highlight>
                <a:latin typeface="Consolas" panose="020B0609020204030204" pitchFamily="49" charset="0"/>
              </a:rPr>
              <a:t>;</a:t>
            </a:r>
            <a:r>
              <a:rPr lang="en-GB" sz="1000" b="0" dirty="0">
                <a:solidFill>
                  <a:srgbClr val="808080"/>
                </a:solidFill>
                <a:highlight>
                  <a:srgbClr val="FFFF00"/>
                </a:highlight>
                <a:latin typeface="Consolas" panose="020B0609020204030204" pitchFamily="49" charset="0"/>
              </a:rPr>
              <a:t> </a:t>
            </a:r>
            <a:r>
              <a:rPr lang="en-GB" sz="1000" b="0" dirty="0">
                <a:solidFill>
                  <a:srgbClr val="007F7F"/>
                </a:solidFill>
                <a:highlight>
                  <a:srgbClr val="FFFF00"/>
                </a:highlight>
                <a:latin typeface="Consolas" panose="020B0609020204030204" pitchFamily="49" charset="0"/>
              </a:rPr>
              <a:t>4</a:t>
            </a:r>
            <a:r>
              <a:rPr lang="en-GB" sz="1000" b="1" dirty="0">
                <a:solidFill>
                  <a:srgbClr val="000000"/>
                </a:solidFill>
                <a:highlight>
                  <a:srgbClr val="FFFF00"/>
                </a:highlight>
                <a:latin typeface="Consolas" panose="020B0609020204030204" pitchFamily="49" charset="0"/>
              </a:rPr>
              <a:t>]);</a:t>
            </a:r>
            <a:endParaRPr lang="en-GB" sz="1000" b="0" dirty="0">
              <a:solidFill>
                <a:srgbClr val="808080"/>
              </a:solidFill>
              <a:highlight>
                <a:srgbClr val="FFFF00"/>
              </a:highlight>
              <a:latin typeface="Consolas" panose="020B0609020204030204" pitchFamily="49" charset="0"/>
            </a:endParaRPr>
          </a:p>
          <a:p>
            <a:endParaRPr lang="en-GB" sz="1000" b="1" dirty="0">
              <a:solidFill>
                <a:srgbClr val="000000"/>
              </a:solidFill>
              <a:latin typeface="Consolas" panose="020B0609020204030204" pitchFamily="49" charset="0"/>
            </a:endParaRPr>
          </a:p>
          <a:p>
            <a:r>
              <a:rPr lang="en-GB" sz="1000" b="1" dirty="0">
                <a:solidFill>
                  <a:srgbClr val="000000"/>
                </a:solidFill>
                <a:highlight>
                  <a:srgbClr val="FF0000"/>
                </a:highlight>
                <a:latin typeface="Consolas" panose="020B0609020204030204" pitchFamily="49" charset="0"/>
              </a:rPr>
              <a:t>#[</a:t>
            </a:r>
            <a:r>
              <a:rPr lang="en-GB" sz="1000" b="0" dirty="0">
                <a:solidFill>
                  <a:srgbClr val="000000"/>
                </a:solidFill>
                <a:highlight>
                  <a:srgbClr val="FF0000"/>
                </a:highlight>
                <a:latin typeface="Consolas" panose="020B0609020204030204" pitchFamily="49" charset="0"/>
              </a:rPr>
              <a:t>derive</a:t>
            </a:r>
            <a:r>
              <a:rPr lang="en-GB" sz="1000" b="1" dirty="0">
                <a:solidFill>
                  <a:srgbClr val="000000"/>
                </a:solidFill>
                <a:highlight>
                  <a:srgbClr val="FF0000"/>
                </a:highlight>
                <a:latin typeface="Consolas" panose="020B0609020204030204" pitchFamily="49" charset="0"/>
              </a:rPr>
              <a:t>(</a:t>
            </a:r>
            <a:r>
              <a:rPr lang="en-GB" sz="1000" b="0" dirty="0">
                <a:solidFill>
                  <a:srgbClr val="000000"/>
                </a:solidFill>
                <a:highlight>
                  <a:srgbClr val="FF0000"/>
                </a:highlight>
                <a:latin typeface="Consolas" panose="020B0609020204030204" pitchFamily="49" charset="0"/>
              </a:rPr>
              <a:t>Debug</a:t>
            </a:r>
            <a:r>
              <a:rPr lang="en-GB" sz="1000" b="1" dirty="0">
                <a:solidFill>
                  <a:srgbClr val="000000"/>
                </a:solidFill>
                <a:highlight>
                  <a:srgbClr val="FF0000"/>
                </a:highlight>
                <a:latin typeface="Consolas" panose="020B0609020204030204" pitchFamily="49" charset="0"/>
              </a:rPr>
              <a:t>)]</a:t>
            </a:r>
            <a:endParaRPr lang="en-GB" sz="1000" b="0" dirty="0">
              <a:solidFill>
                <a:srgbClr val="808080"/>
              </a:solidFill>
              <a:highlight>
                <a:srgbClr val="FF0000"/>
              </a:highlight>
              <a:latin typeface="Consolas" panose="020B0609020204030204" pitchFamily="49" charset="0"/>
            </a:endParaRPr>
          </a:p>
          <a:p>
            <a:r>
              <a:rPr lang="en-GB" sz="1000" b="1" dirty="0">
                <a:solidFill>
                  <a:srgbClr val="00007F"/>
                </a:solidFill>
                <a:highlight>
                  <a:srgbClr val="FF0000"/>
                </a:highlight>
                <a:latin typeface="Consolas" panose="020B0609020204030204" pitchFamily="49" charset="0"/>
              </a:rPr>
              <a:t>struct</a:t>
            </a:r>
            <a:r>
              <a:rPr lang="en-GB" sz="1000" b="0" dirty="0">
                <a:solidFill>
                  <a:srgbClr val="808080"/>
                </a:solidFill>
                <a:highlight>
                  <a:srgbClr val="FF0000"/>
                </a:highlight>
                <a:latin typeface="Consolas" panose="020B0609020204030204" pitchFamily="49" charset="0"/>
              </a:rPr>
              <a:t> </a:t>
            </a:r>
            <a:r>
              <a:rPr lang="en-GB" sz="1000" b="0" dirty="0">
                <a:solidFill>
                  <a:srgbClr val="000000"/>
                </a:solidFill>
                <a:highlight>
                  <a:srgbClr val="FF0000"/>
                </a:highlight>
                <a:latin typeface="Consolas" panose="020B0609020204030204" pitchFamily="49" charset="0"/>
              </a:rPr>
              <a:t>Block2</a:t>
            </a:r>
            <a:r>
              <a:rPr lang="en-GB" sz="1000" b="1" dirty="0">
                <a:solidFill>
                  <a:srgbClr val="000000"/>
                </a:solidFill>
                <a:highlight>
                  <a:srgbClr val="FF0000"/>
                </a:highlight>
                <a:latin typeface="Consolas" panose="020B0609020204030204" pitchFamily="49" charset="0"/>
              </a:rPr>
              <a:t>([</a:t>
            </a:r>
            <a:r>
              <a:rPr lang="en-GB" sz="1000" b="1" dirty="0">
                <a:solidFill>
                  <a:srgbClr val="00007F"/>
                </a:solidFill>
                <a:highlight>
                  <a:srgbClr val="FF0000"/>
                </a:highlight>
                <a:latin typeface="Consolas" panose="020B0609020204030204" pitchFamily="49" charset="0"/>
              </a:rPr>
              <a:t>u32</a:t>
            </a:r>
            <a:r>
              <a:rPr lang="en-GB" sz="1000" b="1" dirty="0">
                <a:solidFill>
                  <a:srgbClr val="000000"/>
                </a:solidFill>
                <a:highlight>
                  <a:srgbClr val="FF0000"/>
                </a:highlight>
                <a:latin typeface="Consolas" panose="020B0609020204030204" pitchFamily="49" charset="0"/>
              </a:rPr>
              <a:t>;</a:t>
            </a:r>
            <a:r>
              <a:rPr lang="en-GB" sz="1000" b="0" dirty="0">
                <a:solidFill>
                  <a:srgbClr val="808080"/>
                </a:solidFill>
                <a:highlight>
                  <a:srgbClr val="FF0000"/>
                </a:highlight>
                <a:latin typeface="Consolas" panose="020B0609020204030204" pitchFamily="49" charset="0"/>
              </a:rPr>
              <a:t> </a:t>
            </a:r>
            <a:r>
              <a:rPr lang="en-GB" sz="1000" b="0" dirty="0">
                <a:solidFill>
                  <a:srgbClr val="007F7F"/>
                </a:solidFill>
                <a:highlight>
                  <a:srgbClr val="FF0000"/>
                </a:highlight>
                <a:latin typeface="Consolas" panose="020B0609020204030204" pitchFamily="49" charset="0"/>
              </a:rPr>
              <a:t>4</a:t>
            </a:r>
            <a:r>
              <a:rPr lang="en-GB" sz="1000" b="1" dirty="0">
                <a:solidFill>
                  <a:srgbClr val="000000"/>
                </a:solidFill>
                <a:highlight>
                  <a:srgbClr val="FF0000"/>
                </a:highlight>
                <a:latin typeface="Consolas" panose="020B0609020204030204" pitchFamily="49" charset="0"/>
              </a:rPr>
              <a:t>]);</a:t>
            </a:r>
            <a:endParaRPr lang="en-GB" sz="1000" b="0" dirty="0">
              <a:solidFill>
                <a:srgbClr val="808080"/>
              </a:solidFill>
              <a:highlight>
                <a:srgbClr val="FF0000"/>
              </a:highlight>
              <a:latin typeface="Consolas" panose="020B0609020204030204" pitchFamily="49" charset="0"/>
            </a:endParaRPr>
          </a:p>
          <a:p>
            <a:endParaRPr lang="en-GB" sz="1000" b="0" dirty="0">
              <a:solidFill>
                <a:srgbClr val="808080"/>
              </a:solidFill>
              <a:latin typeface="Consolas" panose="020B0609020204030204" pitchFamily="49" charset="0"/>
            </a:endParaRPr>
          </a:p>
          <a:p>
            <a:r>
              <a:rPr lang="en-US" sz="1000" b="1" dirty="0" err="1">
                <a:solidFill>
                  <a:srgbClr val="00007F"/>
                </a:solidFill>
                <a:latin typeface="Consolas" panose="020B0609020204030204" pitchFamily="49" charset="0"/>
              </a:rPr>
              <a:t>fn</a:t>
            </a:r>
            <a:r>
              <a:rPr lang="en-US" sz="1000" b="0" dirty="0">
                <a:solidFill>
                  <a:srgbClr val="808080"/>
                </a:solidFill>
                <a:latin typeface="Consolas" panose="020B0609020204030204" pitchFamily="49" charset="0"/>
              </a:rPr>
              <a:t> </a:t>
            </a:r>
            <a:r>
              <a:rPr lang="en-US" sz="1000" b="0" dirty="0" err="1">
                <a:solidFill>
                  <a:srgbClr val="000000"/>
                </a:solidFill>
                <a:latin typeface="Consolas" panose="020B0609020204030204" pitchFamily="49" charset="0"/>
              </a:rPr>
              <a:t>raw_const_ptr</a:t>
            </a:r>
            <a:r>
              <a:rPr lang="en-US" sz="1000" b="1" dirty="0">
                <a:solidFill>
                  <a:srgbClr val="000000"/>
                </a:solidFill>
                <a:latin typeface="Consolas" panose="020B0609020204030204" pitchFamily="49" charset="0"/>
              </a:rPr>
              <a:t>(</a:t>
            </a:r>
            <a:r>
              <a:rPr lang="en-US" sz="1000" b="0" dirty="0">
                <a:solidFill>
                  <a:srgbClr val="000000"/>
                </a:solidFill>
                <a:latin typeface="Consolas" panose="020B0609020204030204" pitchFamily="49" charset="0"/>
              </a:rPr>
              <a:t>d</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Block1</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-&gt;</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r>
              <a:rPr lang="en-US" sz="1000" b="1" dirty="0">
                <a:solidFill>
                  <a:srgbClr val="00007F"/>
                </a:solidFill>
                <a:latin typeface="Consolas" panose="020B0609020204030204" pitchFamily="49" charset="0"/>
              </a:rPr>
              <a:t>const</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Block1</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endParaRPr lang="en-US" sz="1000" b="0" dirty="0">
              <a:solidFill>
                <a:srgbClr val="808080"/>
              </a:solidFill>
              <a:latin typeface="Consolas" panose="020B0609020204030204" pitchFamily="49" charset="0"/>
            </a:endParaRPr>
          </a:p>
          <a:p>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&amp;</a:t>
            </a:r>
            <a:r>
              <a:rPr lang="en-GB" sz="1000" b="0" dirty="0">
                <a:solidFill>
                  <a:srgbClr val="000000"/>
                </a:solidFill>
                <a:latin typeface="Consolas" panose="020B0609020204030204" pitchFamily="49" charset="0"/>
              </a:rPr>
              <a:t>d</a:t>
            </a:r>
            <a:r>
              <a:rPr lang="en-GB" sz="1000" b="0" dirty="0">
                <a:solidFill>
                  <a:srgbClr val="808080"/>
                </a:solidFill>
                <a:latin typeface="Consolas" panose="020B0609020204030204" pitchFamily="49" charset="0"/>
              </a:rPr>
              <a:t> </a:t>
            </a:r>
            <a:r>
              <a:rPr lang="en-GB" sz="1000" b="1" dirty="0">
                <a:solidFill>
                  <a:srgbClr val="00007F"/>
                </a:solidFill>
                <a:latin typeface="Consolas" panose="020B0609020204030204" pitchFamily="49" charset="0"/>
              </a:rPr>
              <a:t>as</a:t>
            </a:r>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t>
            </a:r>
            <a:r>
              <a:rPr lang="en-GB" sz="1000" b="1" dirty="0" err="1">
                <a:solidFill>
                  <a:srgbClr val="00007F"/>
                </a:solidFill>
                <a:latin typeface="Consolas" panose="020B0609020204030204" pitchFamily="49" charset="0"/>
              </a:rPr>
              <a:t>const</a:t>
            </a:r>
            <a:r>
              <a:rPr lang="en-GB" sz="1000" b="0" dirty="0">
                <a:solidFill>
                  <a:srgbClr val="808080"/>
                </a:solidFill>
                <a:latin typeface="Consolas" panose="020B0609020204030204" pitchFamily="49" charset="0"/>
              </a:rPr>
              <a:t> </a:t>
            </a:r>
            <a:r>
              <a:rPr lang="en-GB" sz="1000" b="0" dirty="0">
                <a:solidFill>
                  <a:srgbClr val="000000"/>
                </a:solidFill>
                <a:latin typeface="Consolas" panose="020B0609020204030204" pitchFamily="49" charset="0"/>
              </a:rPr>
              <a:t>Block1</a:t>
            </a:r>
            <a:endParaRPr lang="en-GB" sz="1000" b="0" dirty="0">
              <a:solidFill>
                <a:srgbClr val="808080"/>
              </a:solidFill>
              <a:latin typeface="Consolas" panose="020B0609020204030204" pitchFamily="49" charset="0"/>
            </a:endParaRPr>
          </a:p>
          <a:p>
            <a:r>
              <a:rPr lang="en-GB" sz="1000" b="1" dirty="0">
                <a:solidFill>
                  <a:srgbClr val="000000"/>
                </a:solidFill>
                <a:latin typeface="Consolas" panose="020B0609020204030204" pitchFamily="49" charset="0"/>
              </a:rPr>
              <a:t>}</a:t>
            </a:r>
            <a:endParaRPr lang="en-GB" sz="1000" b="0" dirty="0">
              <a:solidFill>
                <a:srgbClr val="808080"/>
              </a:solidFill>
              <a:latin typeface="Consolas" panose="020B0609020204030204" pitchFamily="49" charset="0"/>
            </a:endParaRPr>
          </a:p>
          <a:p>
            <a:endParaRPr lang="en-GB" sz="1000" b="0" dirty="0">
              <a:solidFill>
                <a:srgbClr val="808080"/>
              </a:solidFill>
              <a:latin typeface="Consolas" panose="020B0609020204030204" pitchFamily="49" charset="0"/>
            </a:endParaRPr>
          </a:p>
          <a:p>
            <a:r>
              <a:rPr lang="en-US" sz="1000" b="1" dirty="0" err="1">
                <a:solidFill>
                  <a:srgbClr val="00007F"/>
                </a:solidFill>
                <a:latin typeface="Consolas" panose="020B0609020204030204" pitchFamily="49" charset="0"/>
              </a:rPr>
              <a:t>fn</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raw_const_ptr2</a:t>
            </a:r>
            <a:r>
              <a:rPr lang="en-US" sz="1000" b="1" dirty="0">
                <a:solidFill>
                  <a:srgbClr val="000000"/>
                </a:solidFill>
                <a:latin typeface="Consolas" panose="020B0609020204030204" pitchFamily="49" charset="0"/>
              </a:rPr>
              <a:t>(</a:t>
            </a:r>
            <a:r>
              <a:rPr lang="en-US" sz="1000" b="0" dirty="0">
                <a:solidFill>
                  <a:srgbClr val="000000"/>
                </a:solidFill>
                <a:latin typeface="Consolas" panose="020B0609020204030204" pitchFamily="49" charset="0"/>
              </a:rPr>
              <a:t>d</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Block2</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-&gt;</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r>
              <a:rPr lang="en-US" sz="1000" b="1" dirty="0">
                <a:solidFill>
                  <a:srgbClr val="00007F"/>
                </a:solidFill>
                <a:latin typeface="Consolas" panose="020B0609020204030204" pitchFamily="49" charset="0"/>
              </a:rPr>
              <a:t>const</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Block2</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endParaRPr lang="en-US" sz="1000" b="0" dirty="0">
              <a:solidFill>
                <a:srgbClr val="808080"/>
              </a:solidFill>
              <a:latin typeface="Consolas" panose="020B0609020204030204" pitchFamily="49" charset="0"/>
            </a:endParaRPr>
          </a:p>
          <a:p>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&amp;</a:t>
            </a:r>
            <a:r>
              <a:rPr lang="en-GB" sz="1000" b="0" dirty="0">
                <a:solidFill>
                  <a:srgbClr val="000000"/>
                </a:solidFill>
                <a:latin typeface="Consolas" panose="020B0609020204030204" pitchFamily="49" charset="0"/>
              </a:rPr>
              <a:t>d</a:t>
            </a:r>
            <a:r>
              <a:rPr lang="en-GB" sz="1000" b="0" dirty="0">
                <a:solidFill>
                  <a:srgbClr val="808080"/>
                </a:solidFill>
                <a:latin typeface="Consolas" panose="020B0609020204030204" pitchFamily="49" charset="0"/>
              </a:rPr>
              <a:t> </a:t>
            </a:r>
            <a:r>
              <a:rPr lang="en-GB" sz="1000" b="1" dirty="0">
                <a:solidFill>
                  <a:srgbClr val="00007F"/>
                </a:solidFill>
                <a:latin typeface="Consolas" panose="020B0609020204030204" pitchFamily="49" charset="0"/>
              </a:rPr>
              <a:t>as</a:t>
            </a:r>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t>
            </a:r>
            <a:r>
              <a:rPr lang="en-GB" sz="1000" b="1" dirty="0" err="1">
                <a:solidFill>
                  <a:srgbClr val="00007F"/>
                </a:solidFill>
                <a:latin typeface="Consolas" panose="020B0609020204030204" pitchFamily="49" charset="0"/>
              </a:rPr>
              <a:t>const</a:t>
            </a:r>
            <a:r>
              <a:rPr lang="en-GB" sz="1000" b="0" dirty="0">
                <a:solidFill>
                  <a:srgbClr val="808080"/>
                </a:solidFill>
                <a:latin typeface="Consolas" panose="020B0609020204030204" pitchFamily="49" charset="0"/>
              </a:rPr>
              <a:t> </a:t>
            </a:r>
            <a:r>
              <a:rPr lang="en-GB" sz="1000" b="0" dirty="0">
                <a:solidFill>
                  <a:srgbClr val="000000"/>
                </a:solidFill>
                <a:latin typeface="Consolas" panose="020B0609020204030204" pitchFamily="49" charset="0"/>
              </a:rPr>
              <a:t>Block2</a:t>
            </a:r>
            <a:endParaRPr lang="en-GB" sz="1000" b="0" dirty="0">
              <a:solidFill>
                <a:srgbClr val="808080"/>
              </a:solidFill>
              <a:latin typeface="Consolas" panose="020B0609020204030204" pitchFamily="49" charset="0"/>
            </a:endParaRPr>
          </a:p>
          <a:p>
            <a:r>
              <a:rPr lang="en-GB" sz="1000" b="1" dirty="0">
                <a:solidFill>
                  <a:srgbClr val="000000"/>
                </a:solidFill>
                <a:latin typeface="Consolas" panose="020B0609020204030204" pitchFamily="49" charset="0"/>
              </a:rPr>
              <a:t>}</a:t>
            </a:r>
            <a:endParaRPr lang="en-GB" sz="1000" b="0" dirty="0">
              <a:solidFill>
                <a:srgbClr val="808080"/>
              </a:solidFill>
              <a:latin typeface="Consolas" panose="020B0609020204030204" pitchFamily="49" charset="0"/>
            </a:endParaRPr>
          </a:p>
          <a:p>
            <a:endParaRPr lang="en-GB" sz="1000" b="0" dirty="0">
              <a:solidFill>
                <a:srgbClr val="808080"/>
              </a:solidFill>
              <a:latin typeface="Consolas" panose="020B0609020204030204" pitchFamily="49" charset="0"/>
            </a:endParaRPr>
          </a:p>
          <a:p>
            <a:r>
              <a:rPr lang="en-GB" sz="1000" b="1" dirty="0" err="1">
                <a:solidFill>
                  <a:srgbClr val="00007F"/>
                </a:solidFill>
                <a:latin typeface="Consolas" panose="020B0609020204030204" pitchFamily="49" charset="0"/>
              </a:rPr>
              <a:t>fn</a:t>
            </a:r>
            <a:r>
              <a:rPr lang="en-GB" sz="1000" b="0" dirty="0">
                <a:solidFill>
                  <a:srgbClr val="808080"/>
                </a:solidFill>
                <a:latin typeface="Consolas" panose="020B0609020204030204" pitchFamily="49" charset="0"/>
              </a:rPr>
              <a:t> </a:t>
            </a:r>
            <a:r>
              <a:rPr lang="en-GB" sz="1000" b="0" dirty="0">
                <a:solidFill>
                  <a:srgbClr val="000000"/>
                </a:solidFill>
                <a:latin typeface="Consolas" panose="020B0609020204030204" pitchFamily="49" charset="0"/>
              </a:rPr>
              <a:t>main</a:t>
            </a:r>
            <a:r>
              <a:rPr lang="en-GB" sz="1000" b="1" dirty="0">
                <a:solidFill>
                  <a:srgbClr val="000000"/>
                </a:solidFill>
                <a:latin typeface="Consolas" panose="020B0609020204030204" pitchFamily="49" charset="0"/>
              </a:rPr>
              <a:t>()</a:t>
            </a:r>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t>
            </a:r>
            <a:endParaRPr lang="en-GB" sz="1000" b="0" dirty="0">
              <a:solidFill>
                <a:srgbClr val="808080"/>
              </a:solidFill>
              <a:latin typeface="Consolas" panose="020B0609020204030204" pitchFamily="49" charset="0"/>
            </a:endParaRPr>
          </a:p>
          <a:p>
            <a:r>
              <a:rPr lang="en-GB" sz="1000" b="0" dirty="0">
                <a:solidFill>
                  <a:srgbClr val="808080"/>
                </a:solidFill>
                <a:latin typeface="Consolas" panose="020B0609020204030204" pitchFamily="49" charset="0"/>
              </a:rPr>
              <a:t>    </a:t>
            </a:r>
            <a:r>
              <a:rPr lang="en-GB" sz="1000" b="1" dirty="0">
                <a:solidFill>
                  <a:srgbClr val="00007F"/>
                </a:solidFill>
                <a:latin typeface="Consolas" panose="020B0609020204030204" pitchFamily="49" charset="0"/>
              </a:rPr>
              <a:t>let</a:t>
            </a:r>
            <a:r>
              <a:rPr lang="en-GB" sz="1000" b="0" dirty="0">
                <a:solidFill>
                  <a:srgbClr val="808080"/>
                </a:solidFill>
                <a:latin typeface="Consolas" panose="020B0609020204030204" pitchFamily="49" charset="0"/>
              </a:rPr>
              <a:t> </a:t>
            </a:r>
            <a:r>
              <a:rPr lang="en-GB" sz="1000" b="0" dirty="0">
                <a:solidFill>
                  <a:srgbClr val="000000"/>
                </a:solidFill>
                <a:latin typeface="Consolas" panose="020B0609020204030204" pitchFamily="49" charset="0"/>
              </a:rPr>
              <a:t>temp</a:t>
            </a:r>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t>
            </a:r>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t>
            </a:r>
            <a:r>
              <a:rPr lang="en-GB" sz="1000" b="0" dirty="0">
                <a:solidFill>
                  <a:srgbClr val="007F7F"/>
                </a:solidFill>
                <a:latin typeface="Consolas" panose="020B0609020204030204" pitchFamily="49" charset="0"/>
              </a:rPr>
              <a:t>10u32</a:t>
            </a:r>
            <a:r>
              <a:rPr lang="en-GB" sz="1000" b="1" dirty="0">
                <a:solidFill>
                  <a:srgbClr val="000000"/>
                </a:solidFill>
                <a:latin typeface="Consolas" panose="020B0609020204030204" pitchFamily="49" charset="0"/>
              </a:rPr>
              <a:t>,</a:t>
            </a:r>
            <a:r>
              <a:rPr lang="en-GB" sz="1000" b="0" dirty="0">
                <a:solidFill>
                  <a:srgbClr val="808080"/>
                </a:solidFill>
                <a:latin typeface="Consolas" panose="020B0609020204030204" pitchFamily="49" charset="0"/>
              </a:rPr>
              <a:t> </a:t>
            </a:r>
            <a:r>
              <a:rPr lang="en-GB" sz="1000" b="0" dirty="0">
                <a:solidFill>
                  <a:srgbClr val="007F7F"/>
                </a:solidFill>
                <a:latin typeface="Consolas" panose="020B0609020204030204" pitchFamily="49" charset="0"/>
              </a:rPr>
              <a:t>20</a:t>
            </a:r>
            <a:r>
              <a:rPr lang="en-GB" sz="1000" b="1" dirty="0">
                <a:solidFill>
                  <a:srgbClr val="000000"/>
                </a:solidFill>
                <a:latin typeface="Consolas" panose="020B0609020204030204" pitchFamily="49" charset="0"/>
              </a:rPr>
              <a:t>,</a:t>
            </a:r>
            <a:r>
              <a:rPr lang="en-GB" sz="1000" b="0" dirty="0">
                <a:solidFill>
                  <a:srgbClr val="808080"/>
                </a:solidFill>
                <a:latin typeface="Consolas" panose="020B0609020204030204" pitchFamily="49" charset="0"/>
              </a:rPr>
              <a:t> </a:t>
            </a:r>
            <a:r>
              <a:rPr lang="en-GB" sz="1000" b="0" dirty="0">
                <a:solidFill>
                  <a:srgbClr val="007F7F"/>
                </a:solidFill>
                <a:latin typeface="Consolas" panose="020B0609020204030204" pitchFamily="49" charset="0"/>
              </a:rPr>
              <a:t>30</a:t>
            </a:r>
            <a:r>
              <a:rPr lang="en-GB" sz="1000" b="1" dirty="0">
                <a:solidFill>
                  <a:srgbClr val="000000"/>
                </a:solidFill>
                <a:latin typeface="Consolas" panose="020B0609020204030204" pitchFamily="49" charset="0"/>
              </a:rPr>
              <a:t>,</a:t>
            </a:r>
            <a:r>
              <a:rPr lang="en-GB" sz="1000" b="0" dirty="0">
                <a:solidFill>
                  <a:srgbClr val="808080"/>
                </a:solidFill>
                <a:latin typeface="Consolas" panose="020B0609020204030204" pitchFamily="49" charset="0"/>
              </a:rPr>
              <a:t> </a:t>
            </a:r>
            <a:r>
              <a:rPr lang="en-GB" sz="1000" b="0" dirty="0">
                <a:solidFill>
                  <a:srgbClr val="007F7F"/>
                </a:solidFill>
                <a:latin typeface="Consolas" panose="020B0609020204030204" pitchFamily="49" charset="0"/>
              </a:rPr>
              <a:t>40</a:t>
            </a:r>
            <a:r>
              <a:rPr lang="en-GB" sz="1000" b="1" dirty="0">
                <a:solidFill>
                  <a:srgbClr val="000000"/>
                </a:solidFill>
                <a:latin typeface="Consolas" panose="020B0609020204030204" pitchFamily="49" charset="0"/>
              </a:rPr>
              <a:t>];</a:t>
            </a:r>
            <a:endParaRPr lang="en-GB" sz="1000" b="0" dirty="0">
              <a:solidFill>
                <a:srgbClr val="808080"/>
              </a:solidFill>
              <a:latin typeface="Consolas" panose="020B0609020204030204" pitchFamily="49" charset="0"/>
            </a:endParaRPr>
          </a:p>
          <a:p>
            <a:r>
              <a:rPr lang="en-GB" sz="1000" b="0" dirty="0">
                <a:solidFill>
                  <a:srgbClr val="808080"/>
                </a:solidFill>
                <a:latin typeface="Consolas" panose="020B0609020204030204" pitchFamily="49" charset="0"/>
              </a:rPr>
              <a:t>    </a:t>
            </a:r>
          </a:p>
          <a:p>
            <a:r>
              <a:rPr lang="en-US" sz="1000" b="0" dirty="0">
                <a:solidFill>
                  <a:srgbClr val="808080"/>
                </a:solidFill>
                <a:latin typeface="Consolas" panose="020B0609020204030204" pitchFamily="49" charset="0"/>
              </a:rPr>
              <a:t>    </a:t>
            </a:r>
            <a:r>
              <a:rPr lang="en-US" sz="1000" b="0" dirty="0">
                <a:solidFill>
                  <a:srgbClr val="007F00"/>
                </a:solidFill>
                <a:latin typeface="Consolas" panose="020B0609020204030204" pitchFamily="49" charset="0"/>
              </a:rPr>
              <a:t>// pass ownership and then get a raw pointer</a:t>
            </a:r>
            <a:endParaRPr lang="en-US" sz="1000" b="0" dirty="0">
              <a:solidFill>
                <a:srgbClr val="808080"/>
              </a:solidFill>
              <a:latin typeface="Consolas" panose="020B0609020204030204" pitchFamily="49" charset="0"/>
            </a:endParaRPr>
          </a:p>
          <a:p>
            <a:r>
              <a:rPr lang="en-US" sz="1000" b="0" dirty="0">
                <a:solidFill>
                  <a:srgbClr val="808080"/>
                </a:solidFill>
                <a:latin typeface="Consolas" panose="020B0609020204030204" pitchFamily="49" charset="0"/>
              </a:rPr>
              <a:t>    </a:t>
            </a:r>
            <a:r>
              <a:rPr lang="en-US" sz="1000" b="1" dirty="0">
                <a:solidFill>
                  <a:srgbClr val="00007F"/>
                </a:solidFill>
                <a:latin typeface="Consolas" panose="020B0609020204030204" pitchFamily="49" charset="0"/>
              </a:rPr>
              <a:t>let</a:t>
            </a:r>
            <a:r>
              <a:rPr lang="en-US" sz="1000" b="0" dirty="0">
                <a:solidFill>
                  <a:srgbClr val="808080"/>
                </a:solidFill>
                <a:latin typeface="Consolas" panose="020B0609020204030204" pitchFamily="49" charset="0"/>
              </a:rPr>
              <a:t> </a:t>
            </a:r>
            <a:r>
              <a:rPr lang="en-US" sz="1000" b="0" dirty="0" err="1">
                <a:solidFill>
                  <a:srgbClr val="000000"/>
                </a:solidFill>
                <a:latin typeface="Consolas" panose="020B0609020204030204" pitchFamily="49" charset="0"/>
              </a:rPr>
              <a:t>my_data</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0" dirty="0">
                <a:solidFill>
                  <a:srgbClr val="000000"/>
                </a:solidFill>
                <a:highlight>
                  <a:srgbClr val="FFFF00"/>
                </a:highlight>
                <a:latin typeface="Consolas" panose="020B0609020204030204" pitchFamily="49" charset="0"/>
              </a:rPr>
              <a:t>Block1</a:t>
            </a:r>
            <a:r>
              <a:rPr lang="en-US" sz="1000" b="1" dirty="0">
                <a:solidFill>
                  <a:srgbClr val="000000"/>
                </a:solidFill>
                <a:highlight>
                  <a:srgbClr val="FFFF00"/>
                </a:highlight>
                <a:latin typeface="Consolas" panose="020B0609020204030204" pitchFamily="49" charset="0"/>
              </a:rPr>
              <a:t>(</a:t>
            </a:r>
            <a:r>
              <a:rPr lang="en-US" sz="1000" b="0" dirty="0">
                <a:solidFill>
                  <a:srgbClr val="000000"/>
                </a:solidFill>
                <a:highlight>
                  <a:srgbClr val="FFFF00"/>
                </a:highlight>
                <a:latin typeface="Consolas" panose="020B0609020204030204" pitchFamily="49" charset="0"/>
              </a:rPr>
              <a:t>temp</a:t>
            </a:r>
            <a:r>
              <a:rPr lang="en-US" sz="1000" b="1" dirty="0">
                <a:solidFill>
                  <a:srgbClr val="000000"/>
                </a:solidFill>
                <a:highlight>
                  <a:srgbClr val="FFFF00"/>
                </a:highlight>
                <a:latin typeface="Consolas" panose="020B0609020204030204" pitchFamily="49" charset="0"/>
              </a:rPr>
              <a:t>)</a:t>
            </a:r>
            <a:r>
              <a:rPr lang="en-US" sz="1000" b="1" dirty="0">
                <a:solidFill>
                  <a:srgbClr val="000000"/>
                </a:solidFill>
                <a:latin typeface="Consolas" panose="020B0609020204030204" pitchFamily="49" charset="0"/>
              </a:rPr>
              <a:t>;</a:t>
            </a:r>
            <a:endParaRPr lang="en-US" sz="1000" b="0" dirty="0">
              <a:solidFill>
                <a:srgbClr val="808080"/>
              </a:solidFill>
              <a:latin typeface="Consolas" panose="020B0609020204030204" pitchFamily="49" charset="0"/>
            </a:endParaRPr>
          </a:p>
          <a:p>
            <a:r>
              <a:rPr lang="en-US" sz="1000" b="0" dirty="0">
                <a:solidFill>
                  <a:srgbClr val="808080"/>
                </a:solidFill>
                <a:latin typeface="Consolas" panose="020B0609020204030204" pitchFamily="49" charset="0"/>
              </a:rPr>
              <a:t>    </a:t>
            </a:r>
            <a:r>
              <a:rPr lang="en-US" sz="1000" b="0" dirty="0" err="1">
                <a:solidFill>
                  <a:srgbClr val="7F7F00"/>
                </a:solidFill>
                <a:latin typeface="Consolas" panose="020B0609020204030204" pitchFamily="49" charset="0"/>
              </a:rPr>
              <a:t>println</a:t>
            </a:r>
            <a:r>
              <a:rPr lang="en-US" sz="1000" b="0" dirty="0">
                <a:solidFill>
                  <a:srgbClr val="7F7F00"/>
                </a:solidFill>
                <a:latin typeface="Consolas" panose="020B0609020204030204" pitchFamily="49" charset="0"/>
              </a:rPr>
              <a:t>!</a:t>
            </a:r>
            <a:r>
              <a:rPr lang="en-US" sz="1000" b="1" dirty="0">
                <a:solidFill>
                  <a:srgbClr val="000000"/>
                </a:solidFill>
                <a:latin typeface="Consolas" panose="020B0609020204030204" pitchFamily="49" charset="0"/>
              </a:rPr>
              <a:t>(</a:t>
            </a:r>
            <a:r>
              <a:rPr lang="en-US" sz="1000" b="0" dirty="0">
                <a:solidFill>
                  <a:srgbClr val="7F007F"/>
                </a:solidFill>
                <a:latin typeface="Consolas" panose="020B0609020204030204" pitchFamily="49" charset="0"/>
              </a:rPr>
              <a:t>"My data is {:?}"</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my_data</a:t>
            </a:r>
            <a:r>
              <a:rPr lang="en-US" sz="1000" b="1" dirty="0">
                <a:solidFill>
                  <a:srgbClr val="000000"/>
                </a:solidFill>
                <a:latin typeface="Consolas" panose="020B0609020204030204" pitchFamily="49" charset="0"/>
              </a:rPr>
              <a:t>.</a:t>
            </a:r>
            <a:r>
              <a:rPr lang="en-US" sz="1000" b="0" dirty="0">
                <a:solidFill>
                  <a:srgbClr val="007F7F"/>
                </a:solidFill>
                <a:latin typeface="Consolas" panose="020B0609020204030204" pitchFamily="49" charset="0"/>
              </a:rPr>
              <a:t>0</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p>
          <a:p>
            <a:r>
              <a:rPr lang="en-US" sz="1000" dirty="0">
                <a:solidFill>
                  <a:srgbClr val="808080"/>
                </a:solidFill>
                <a:latin typeface="Consolas" panose="020B0609020204030204" pitchFamily="49" charset="0"/>
              </a:rPr>
              <a:t>    </a:t>
            </a:r>
            <a:r>
              <a:rPr lang="en-US" sz="1000" b="1" dirty="0">
                <a:solidFill>
                  <a:srgbClr val="00007F"/>
                </a:solidFill>
                <a:latin typeface="Consolas" panose="020B0609020204030204" pitchFamily="49" charset="0"/>
              </a:rPr>
              <a:t>let</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t</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0" dirty="0" err="1">
                <a:solidFill>
                  <a:srgbClr val="000000"/>
                </a:solidFill>
                <a:latin typeface="Consolas" panose="020B0609020204030204" pitchFamily="49" charset="0"/>
              </a:rPr>
              <a:t>raw_const_ptr</a:t>
            </a:r>
            <a:r>
              <a:rPr lang="en-US" sz="1000" b="1" dirty="0">
                <a:solidFill>
                  <a:srgbClr val="000000"/>
                </a:solidFill>
                <a:latin typeface="Consolas" panose="020B0609020204030204" pitchFamily="49" charset="0"/>
              </a:rPr>
              <a:t>(</a:t>
            </a:r>
            <a:r>
              <a:rPr lang="en-US" sz="1000" b="0" dirty="0" err="1">
                <a:solidFill>
                  <a:srgbClr val="000000"/>
                </a:solidFill>
                <a:latin typeface="Consolas" panose="020B0609020204030204" pitchFamily="49" charset="0"/>
              </a:rPr>
              <a:t>my_data</a:t>
            </a:r>
            <a:r>
              <a:rPr lang="en-US" sz="1000" b="1" dirty="0">
                <a:solidFill>
                  <a:srgbClr val="000000"/>
                </a:solidFill>
                <a:latin typeface="Consolas" panose="020B0609020204030204" pitchFamily="49" charset="0"/>
              </a:rPr>
              <a:t>);</a:t>
            </a:r>
            <a:endParaRPr lang="en-US" sz="1000" b="0" dirty="0">
              <a:solidFill>
                <a:srgbClr val="808080"/>
              </a:solidFill>
              <a:latin typeface="Consolas" panose="020B0609020204030204" pitchFamily="49" charset="0"/>
            </a:endParaRPr>
          </a:p>
          <a:p>
            <a:r>
              <a:rPr lang="en-GB" sz="1000" b="0" dirty="0">
                <a:solidFill>
                  <a:srgbClr val="808080"/>
                </a:solidFill>
                <a:latin typeface="Consolas" panose="020B0609020204030204" pitchFamily="49" charset="0"/>
              </a:rPr>
              <a:t>    </a:t>
            </a:r>
            <a:r>
              <a:rPr lang="en-GB" sz="1000" b="1" dirty="0">
                <a:solidFill>
                  <a:srgbClr val="00007F"/>
                </a:solidFill>
                <a:latin typeface="Consolas" panose="020B0609020204030204" pitchFamily="49" charset="0"/>
              </a:rPr>
              <a:t>unsafe</a:t>
            </a:r>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t>
            </a:r>
            <a:endParaRPr lang="en-GB" sz="1000" b="0" dirty="0">
              <a:solidFill>
                <a:srgbClr val="808080"/>
              </a:solidFill>
              <a:latin typeface="Consolas" panose="020B0609020204030204" pitchFamily="49" charset="0"/>
            </a:endParaRPr>
          </a:p>
          <a:p>
            <a:r>
              <a:rPr lang="en-US" sz="1000" b="0" dirty="0">
                <a:solidFill>
                  <a:srgbClr val="808080"/>
                </a:solidFill>
                <a:latin typeface="Consolas" panose="020B0609020204030204" pitchFamily="49" charset="0"/>
              </a:rPr>
              <a:t>        </a:t>
            </a:r>
            <a:r>
              <a:rPr lang="en-US" sz="1000" b="0" dirty="0" err="1">
                <a:solidFill>
                  <a:srgbClr val="7F7F00"/>
                </a:solidFill>
                <a:latin typeface="Consolas" panose="020B0609020204030204" pitchFamily="49" charset="0"/>
              </a:rPr>
              <a:t>println</a:t>
            </a:r>
            <a:r>
              <a:rPr lang="en-US" sz="1000" b="0" dirty="0">
                <a:solidFill>
                  <a:srgbClr val="7F7F00"/>
                </a:solidFill>
                <a:latin typeface="Consolas" panose="020B0609020204030204" pitchFamily="49" charset="0"/>
              </a:rPr>
              <a:t>!</a:t>
            </a:r>
            <a:r>
              <a:rPr lang="en-US" sz="1000" b="1" dirty="0">
                <a:solidFill>
                  <a:srgbClr val="000000"/>
                </a:solidFill>
                <a:latin typeface="Consolas" panose="020B0609020204030204" pitchFamily="49" charset="0"/>
              </a:rPr>
              <a:t>(</a:t>
            </a:r>
            <a:r>
              <a:rPr lang="en-US" sz="1000" b="0" dirty="0">
                <a:solidFill>
                  <a:srgbClr val="7F007F"/>
                </a:solidFill>
                <a:latin typeface="Consolas" panose="020B0609020204030204" pitchFamily="49" charset="0"/>
              </a:rPr>
              <a:t>"My data was: {:?}"</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r>
              <a:rPr lang="en-US" sz="1000" b="0" dirty="0">
                <a:solidFill>
                  <a:srgbClr val="000000"/>
                </a:solidFill>
                <a:latin typeface="Consolas" panose="020B0609020204030204" pitchFamily="49" charset="0"/>
              </a:rPr>
              <a:t>t</a:t>
            </a:r>
            <a:r>
              <a:rPr lang="en-US" sz="1000" b="1" dirty="0">
                <a:solidFill>
                  <a:srgbClr val="000000"/>
                </a:solidFill>
                <a:latin typeface="Consolas" panose="020B0609020204030204" pitchFamily="49" charset="0"/>
              </a:rPr>
              <a:t>).</a:t>
            </a:r>
            <a:r>
              <a:rPr lang="en-US" sz="1000" b="0" dirty="0">
                <a:solidFill>
                  <a:srgbClr val="007F7F"/>
                </a:solidFill>
                <a:latin typeface="Consolas" panose="020B0609020204030204" pitchFamily="49" charset="0"/>
              </a:rPr>
              <a:t>0</a:t>
            </a:r>
            <a:r>
              <a:rPr lang="en-US" sz="1000" b="1" dirty="0">
                <a:solidFill>
                  <a:srgbClr val="000000"/>
                </a:solidFill>
                <a:latin typeface="Consolas" panose="020B0609020204030204" pitchFamily="49" charset="0"/>
              </a:rPr>
              <a:t>);</a:t>
            </a:r>
            <a:endParaRPr lang="en-US" sz="1000" b="0" dirty="0">
              <a:solidFill>
                <a:srgbClr val="808080"/>
              </a:solidFill>
              <a:latin typeface="Consolas" panose="020B0609020204030204" pitchFamily="49" charset="0"/>
            </a:endParaRPr>
          </a:p>
          <a:p>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t>
            </a:r>
            <a:endParaRPr lang="en-GB" sz="1000" b="0" dirty="0">
              <a:solidFill>
                <a:srgbClr val="808080"/>
              </a:solidFill>
              <a:latin typeface="Consolas" panose="020B0609020204030204" pitchFamily="49" charset="0"/>
            </a:endParaRPr>
          </a:p>
          <a:p>
            <a:endParaRPr lang="en-GB" sz="1000" b="0" dirty="0">
              <a:solidFill>
                <a:srgbClr val="808080"/>
              </a:solidFill>
              <a:latin typeface="Consolas" panose="020B0609020204030204" pitchFamily="49" charset="0"/>
            </a:endParaRPr>
          </a:p>
          <a:p>
            <a:r>
              <a:rPr lang="en-US" sz="1000" b="0" dirty="0">
                <a:solidFill>
                  <a:srgbClr val="808080"/>
                </a:solidFill>
                <a:latin typeface="Consolas" panose="020B0609020204030204" pitchFamily="49" charset="0"/>
              </a:rPr>
              <a:t>    </a:t>
            </a:r>
            <a:r>
              <a:rPr lang="en-US" sz="1000" b="0" dirty="0">
                <a:solidFill>
                  <a:srgbClr val="007F00"/>
                </a:solidFill>
                <a:latin typeface="Consolas" panose="020B0609020204030204" pitchFamily="49" charset="0"/>
              </a:rPr>
              <a:t>// do the same but on a structure without zeroize attributed</a:t>
            </a:r>
            <a:endParaRPr lang="en-US" sz="1000" b="0" dirty="0">
              <a:solidFill>
                <a:srgbClr val="808080"/>
              </a:solidFill>
              <a:latin typeface="Consolas" panose="020B0609020204030204" pitchFamily="49" charset="0"/>
            </a:endParaRPr>
          </a:p>
          <a:p>
            <a:r>
              <a:rPr lang="en-US" sz="1000" b="0" dirty="0">
                <a:solidFill>
                  <a:srgbClr val="808080"/>
                </a:solidFill>
                <a:latin typeface="Consolas" panose="020B0609020204030204" pitchFamily="49" charset="0"/>
              </a:rPr>
              <a:t>    </a:t>
            </a:r>
            <a:r>
              <a:rPr lang="en-US" sz="1000" b="1" dirty="0">
                <a:solidFill>
                  <a:srgbClr val="00007F"/>
                </a:solidFill>
                <a:latin typeface="Consolas" panose="020B0609020204030204" pitchFamily="49" charset="0"/>
              </a:rPr>
              <a:t>let</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my_data2</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0" dirty="0">
                <a:solidFill>
                  <a:srgbClr val="000000"/>
                </a:solidFill>
                <a:highlight>
                  <a:srgbClr val="FF0000"/>
                </a:highlight>
                <a:latin typeface="Consolas" panose="020B0609020204030204" pitchFamily="49" charset="0"/>
              </a:rPr>
              <a:t>Block2</a:t>
            </a:r>
            <a:r>
              <a:rPr lang="en-US" sz="1000" b="1" dirty="0">
                <a:solidFill>
                  <a:srgbClr val="000000"/>
                </a:solidFill>
                <a:highlight>
                  <a:srgbClr val="FF0000"/>
                </a:highlight>
                <a:latin typeface="Consolas" panose="020B0609020204030204" pitchFamily="49" charset="0"/>
              </a:rPr>
              <a:t>(</a:t>
            </a:r>
            <a:r>
              <a:rPr lang="en-US" sz="1000" b="0" dirty="0">
                <a:solidFill>
                  <a:srgbClr val="000000"/>
                </a:solidFill>
                <a:highlight>
                  <a:srgbClr val="FF0000"/>
                </a:highlight>
                <a:latin typeface="Consolas" panose="020B0609020204030204" pitchFamily="49" charset="0"/>
              </a:rPr>
              <a:t>temp</a:t>
            </a:r>
            <a:r>
              <a:rPr lang="en-US" sz="1000" b="1" dirty="0">
                <a:solidFill>
                  <a:srgbClr val="000000"/>
                </a:solidFill>
                <a:highlight>
                  <a:srgbClr val="FF0000"/>
                </a:highlight>
                <a:latin typeface="Consolas" panose="020B0609020204030204" pitchFamily="49" charset="0"/>
              </a:rPr>
              <a:t>)</a:t>
            </a:r>
            <a:r>
              <a:rPr lang="en-US" sz="1000" b="1" dirty="0">
                <a:solidFill>
                  <a:srgbClr val="000000"/>
                </a:solidFill>
                <a:latin typeface="Consolas" panose="020B0609020204030204" pitchFamily="49" charset="0"/>
              </a:rPr>
              <a:t>;</a:t>
            </a:r>
            <a:endParaRPr lang="en-US" sz="1000" b="0" dirty="0">
              <a:solidFill>
                <a:srgbClr val="808080"/>
              </a:solidFill>
              <a:latin typeface="Consolas" panose="020B0609020204030204" pitchFamily="49" charset="0"/>
            </a:endParaRPr>
          </a:p>
          <a:p>
            <a:r>
              <a:rPr lang="en-US" sz="1000" b="0" dirty="0">
                <a:solidFill>
                  <a:srgbClr val="808080"/>
                </a:solidFill>
                <a:latin typeface="Consolas" panose="020B0609020204030204" pitchFamily="49" charset="0"/>
              </a:rPr>
              <a:t>    </a:t>
            </a:r>
            <a:r>
              <a:rPr lang="en-US" sz="1000" b="1" dirty="0">
                <a:solidFill>
                  <a:srgbClr val="00007F"/>
                </a:solidFill>
                <a:latin typeface="Consolas" panose="020B0609020204030204" pitchFamily="49" charset="0"/>
              </a:rPr>
              <a:t>let</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t</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0" dirty="0">
                <a:solidFill>
                  <a:srgbClr val="000000"/>
                </a:solidFill>
                <a:latin typeface="Consolas" panose="020B0609020204030204" pitchFamily="49" charset="0"/>
              </a:rPr>
              <a:t>raw_const_ptr2</a:t>
            </a:r>
            <a:r>
              <a:rPr lang="en-US" sz="1000" b="1" dirty="0">
                <a:solidFill>
                  <a:srgbClr val="000000"/>
                </a:solidFill>
                <a:latin typeface="Consolas" panose="020B0609020204030204" pitchFamily="49" charset="0"/>
              </a:rPr>
              <a:t>(</a:t>
            </a:r>
            <a:r>
              <a:rPr lang="en-US" sz="1000" b="0" dirty="0">
                <a:solidFill>
                  <a:srgbClr val="000000"/>
                </a:solidFill>
                <a:latin typeface="Consolas" panose="020B0609020204030204" pitchFamily="49" charset="0"/>
              </a:rPr>
              <a:t>my_data2</a:t>
            </a:r>
            <a:r>
              <a:rPr lang="en-US" sz="1000" b="1" dirty="0">
                <a:solidFill>
                  <a:srgbClr val="000000"/>
                </a:solidFill>
                <a:latin typeface="Consolas" panose="020B0609020204030204" pitchFamily="49" charset="0"/>
              </a:rPr>
              <a:t>);</a:t>
            </a:r>
            <a:endParaRPr lang="en-US" sz="1000" b="0" dirty="0">
              <a:solidFill>
                <a:srgbClr val="808080"/>
              </a:solidFill>
              <a:latin typeface="Consolas" panose="020B0609020204030204" pitchFamily="49" charset="0"/>
            </a:endParaRPr>
          </a:p>
          <a:p>
            <a:r>
              <a:rPr lang="en-GB" sz="1000" b="0" dirty="0">
                <a:solidFill>
                  <a:srgbClr val="808080"/>
                </a:solidFill>
                <a:latin typeface="Consolas" panose="020B0609020204030204" pitchFamily="49" charset="0"/>
              </a:rPr>
              <a:t>    </a:t>
            </a:r>
            <a:r>
              <a:rPr lang="en-GB" sz="1000" b="1" dirty="0">
                <a:solidFill>
                  <a:srgbClr val="00007F"/>
                </a:solidFill>
                <a:latin typeface="Consolas" panose="020B0609020204030204" pitchFamily="49" charset="0"/>
              </a:rPr>
              <a:t>unsafe</a:t>
            </a:r>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t>
            </a:r>
            <a:endParaRPr lang="en-GB" sz="1000" b="0" dirty="0">
              <a:solidFill>
                <a:srgbClr val="808080"/>
              </a:solidFill>
              <a:latin typeface="Consolas" panose="020B0609020204030204" pitchFamily="49" charset="0"/>
            </a:endParaRPr>
          </a:p>
          <a:p>
            <a:r>
              <a:rPr lang="en-US" sz="1000" b="0" dirty="0">
                <a:solidFill>
                  <a:srgbClr val="808080"/>
                </a:solidFill>
                <a:latin typeface="Consolas" panose="020B0609020204030204" pitchFamily="49" charset="0"/>
              </a:rPr>
              <a:t>        </a:t>
            </a:r>
            <a:r>
              <a:rPr lang="en-US" sz="1000" b="0" dirty="0" err="1">
                <a:solidFill>
                  <a:srgbClr val="7F7F00"/>
                </a:solidFill>
                <a:latin typeface="Consolas" panose="020B0609020204030204" pitchFamily="49" charset="0"/>
              </a:rPr>
              <a:t>println</a:t>
            </a:r>
            <a:r>
              <a:rPr lang="en-US" sz="1000" b="0" dirty="0">
                <a:solidFill>
                  <a:srgbClr val="7F7F00"/>
                </a:solidFill>
                <a:latin typeface="Consolas" panose="020B0609020204030204" pitchFamily="49" charset="0"/>
              </a:rPr>
              <a:t>!</a:t>
            </a:r>
            <a:r>
              <a:rPr lang="en-US" sz="1000" b="1" dirty="0">
                <a:solidFill>
                  <a:srgbClr val="000000"/>
                </a:solidFill>
                <a:latin typeface="Consolas" panose="020B0609020204030204" pitchFamily="49" charset="0"/>
              </a:rPr>
              <a:t>(</a:t>
            </a:r>
            <a:r>
              <a:rPr lang="en-US" sz="1000" b="0" dirty="0">
                <a:solidFill>
                  <a:srgbClr val="7F007F"/>
                </a:solidFill>
                <a:latin typeface="Consolas" panose="020B0609020204030204" pitchFamily="49" charset="0"/>
              </a:rPr>
              <a:t>"My data was: {:?}"</a:t>
            </a:r>
            <a:r>
              <a:rPr lang="en-US" sz="1000" b="1" dirty="0">
                <a:solidFill>
                  <a:srgbClr val="000000"/>
                </a:solidFill>
                <a:latin typeface="Consolas" panose="020B0609020204030204" pitchFamily="49" charset="0"/>
              </a:rPr>
              <a:t>,</a:t>
            </a:r>
            <a:r>
              <a:rPr lang="en-US" sz="1000" b="0" dirty="0">
                <a:solidFill>
                  <a:srgbClr val="808080"/>
                </a:solidFill>
                <a:latin typeface="Consolas" panose="020B0609020204030204" pitchFamily="49" charset="0"/>
              </a:rPr>
              <a:t> </a:t>
            </a:r>
            <a:r>
              <a:rPr lang="en-US" sz="1000" b="1" dirty="0">
                <a:solidFill>
                  <a:srgbClr val="000000"/>
                </a:solidFill>
                <a:latin typeface="Consolas" panose="020B0609020204030204" pitchFamily="49" charset="0"/>
              </a:rPr>
              <a:t>(*</a:t>
            </a:r>
            <a:r>
              <a:rPr lang="en-US" sz="1000" b="0" dirty="0">
                <a:solidFill>
                  <a:srgbClr val="000000"/>
                </a:solidFill>
                <a:latin typeface="Consolas" panose="020B0609020204030204" pitchFamily="49" charset="0"/>
              </a:rPr>
              <a:t>t</a:t>
            </a:r>
            <a:r>
              <a:rPr lang="en-US" sz="1000" b="1" dirty="0">
                <a:solidFill>
                  <a:srgbClr val="000000"/>
                </a:solidFill>
                <a:latin typeface="Consolas" panose="020B0609020204030204" pitchFamily="49" charset="0"/>
              </a:rPr>
              <a:t>).</a:t>
            </a:r>
            <a:r>
              <a:rPr lang="en-US" sz="1000" b="0" dirty="0">
                <a:solidFill>
                  <a:srgbClr val="007F7F"/>
                </a:solidFill>
                <a:latin typeface="Consolas" panose="020B0609020204030204" pitchFamily="49" charset="0"/>
              </a:rPr>
              <a:t>0</a:t>
            </a:r>
            <a:r>
              <a:rPr lang="en-US" sz="1000" b="1" dirty="0">
                <a:solidFill>
                  <a:srgbClr val="000000"/>
                </a:solidFill>
                <a:latin typeface="Consolas" panose="020B0609020204030204" pitchFamily="49" charset="0"/>
              </a:rPr>
              <a:t>);</a:t>
            </a:r>
            <a:endParaRPr lang="en-US" sz="1000" b="0" dirty="0">
              <a:solidFill>
                <a:srgbClr val="808080"/>
              </a:solidFill>
              <a:latin typeface="Consolas" panose="020B0609020204030204" pitchFamily="49" charset="0"/>
            </a:endParaRPr>
          </a:p>
          <a:p>
            <a:r>
              <a:rPr lang="en-GB" sz="1000" b="0" dirty="0">
                <a:solidFill>
                  <a:srgbClr val="808080"/>
                </a:solidFill>
                <a:latin typeface="Consolas" panose="020B0609020204030204" pitchFamily="49" charset="0"/>
              </a:rPr>
              <a:t>    </a:t>
            </a:r>
            <a:r>
              <a:rPr lang="en-GB" sz="1000" b="1" dirty="0">
                <a:solidFill>
                  <a:srgbClr val="000000"/>
                </a:solidFill>
                <a:latin typeface="Consolas" panose="020B0609020204030204" pitchFamily="49" charset="0"/>
              </a:rPr>
              <a:t>}</a:t>
            </a:r>
            <a:endParaRPr lang="en-GB" sz="1000" b="0" dirty="0">
              <a:solidFill>
                <a:srgbClr val="808080"/>
              </a:solidFill>
              <a:latin typeface="Consolas" panose="020B0609020204030204" pitchFamily="49" charset="0"/>
            </a:endParaRPr>
          </a:p>
          <a:p>
            <a:r>
              <a:rPr lang="en-GB" sz="1000" b="1" dirty="0">
                <a:solidFill>
                  <a:srgbClr val="000000"/>
                </a:solidFill>
                <a:latin typeface="Consolas" panose="020B0609020204030204" pitchFamily="49" charset="0"/>
              </a:rPr>
              <a:t>}</a:t>
            </a:r>
            <a:endParaRPr lang="en-GB" sz="1000" b="0" dirty="0">
              <a:solidFill>
                <a:srgbClr val="808080"/>
              </a:solidFill>
              <a:latin typeface="Consolas" panose="020B0609020204030204" pitchFamily="49" charset="0"/>
            </a:endParaRPr>
          </a:p>
          <a:p>
            <a:endParaRPr lang="en-GB" sz="1000" b="0" dirty="0">
              <a:solidFill>
                <a:srgbClr val="808080"/>
              </a:solidFill>
              <a:latin typeface="Consolas" panose="020B0609020204030204" pitchFamily="49" charset="0"/>
            </a:endParaRPr>
          </a:p>
        </p:txBody>
      </p:sp>
      <p:pic>
        <p:nvPicPr>
          <p:cNvPr id="4" name="Picture 2" descr="Rust Programming language Logo Machine learning Haskell, crab, animals ...">
            <a:extLst>
              <a:ext uri="{FF2B5EF4-FFF2-40B4-BE49-F238E27FC236}">
                <a16:creationId xmlns:a16="http://schemas.microsoft.com/office/drawing/2014/main" id="{D897DDD1-A436-3A61-8E83-21887A7C0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6362" y="550019"/>
            <a:ext cx="516336" cy="3861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37BB18-EA28-AA4D-F5D1-CAD09E2E22A9}"/>
              </a:ext>
            </a:extLst>
          </p:cNvPr>
          <p:cNvSpPr txBox="1"/>
          <p:nvPr/>
        </p:nvSpPr>
        <p:spPr>
          <a:xfrm>
            <a:off x="8232909" y="5647077"/>
            <a:ext cx="1192213" cy="295975"/>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7" name="TextBox 6">
            <a:extLst>
              <a:ext uri="{FF2B5EF4-FFF2-40B4-BE49-F238E27FC236}">
                <a16:creationId xmlns:a16="http://schemas.microsoft.com/office/drawing/2014/main" id="{1DF51FA7-E14C-C68B-EB30-000EA0CBF203}"/>
              </a:ext>
            </a:extLst>
          </p:cNvPr>
          <p:cNvSpPr txBox="1"/>
          <p:nvPr/>
        </p:nvSpPr>
        <p:spPr>
          <a:xfrm>
            <a:off x="9425122" y="5657029"/>
            <a:ext cx="2241014" cy="553998"/>
          </a:xfrm>
          <a:prstGeom prst="rect">
            <a:avLst/>
          </a:prstGeom>
          <a:solidFill>
            <a:srgbClr val="000000"/>
          </a:solidFill>
        </p:spPr>
        <p:txBody>
          <a:bodyPr wrap="square">
            <a:spAutoFit/>
          </a:bodyPr>
          <a:lstStyle/>
          <a:p>
            <a:r>
              <a:rPr lang="en-US" sz="1000" dirty="0">
                <a:solidFill>
                  <a:schemeClr val="bg1"/>
                </a:solidFill>
                <a:latin typeface="Consolas" panose="020B0609020204030204" pitchFamily="49" charset="0"/>
              </a:rPr>
              <a:t>My data is [10, 20, 30, 40]</a:t>
            </a:r>
          </a:p>
          <a:p>
            <a:r>
              <a:rPr lang="en-US" sz="1000" dirty="0">
                <a:highlight>
                  <a:srgbClr val="FFFF00"/>
                </a:highlight>
                <a:latin typeface="Consolas" panose="020B0609020204030204" pitchFamily="49" charset="0"/>
              </a:rPr>
              <a:t>My data was: [0, 0, 0, 0]</a:t>
            </a:r>
          </a:p>
          <a:p>
            <a:r>
              <a:rPr lang="en-US" sz="1000" dirty="0">
                <a:solidFill>
                  <a:schemeClr val="bg1"/>
                </a:solidFill>
                <a:highlight>
                  <a:srgbClr val="FF0000"/>
                </a:highlight>
                <a:latin typeface="Consolas" panose="020B0609020204030204" pitchFamily="49" charset="0"/>
              </a:rPr>
              <a:t>My data was: [10, 20, 30, 40]</a:t>
            </a:r>
            <a:endParaRPr lang="en-GB" sz="1000" dirty="0">
              <a:solidFill>
                <a:schemeClr val="bg1"/>
              </a:solidFill>
              <a:highlight>
                <a:srgbClr val="FF0000"/>
              </a:highlight>
              <a:latin typeface="Consolas" panose="020B0609020204030204" pitchFamily="49" charset="0"/>
            </a:endParaRPr>
          </a:p>
        </p:txBody>
      </p:sp>
    </p:spTree>
    <p:extLst>
      <p:ext uri="{BB962C8B-B14F-4D97-AF65-F5344CB8AC3E}">
        <p14:creationId xmlns:p14="http://schemas.microsoft.com/office/powerpoint/2010/main" val="1939845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949032-893C-4D49-B45C-042C3811E475}"/>
              </a:ext>
            </a:extLst>
          </p:cNvPr>
          <p:cNvSpPr>
            <a:spLocks noGrp="1"/>
          </p:cNvSpPr>
          <p:nvPr>
            <p:ph type="body" sz="quarter" idx="10"/>
          </p:nvPr>
        </p:nvSpPr>
        <p:spPr/>
        <p:txBody>
          <a:bodyPr/>
          <a:lstStyle/>
          <a:p>
            <a:r>
              <a:rPr lang="en-GB" cap="none" dirty="0"/>
              <a:t>Threads </a:t>
            </a:r>
          </a:p>
        </p:txBody>
      </p:sp>
      <p:sp>
        <p:nvSpPr>
          <p:cNvPr id="3" name="Text Placeholder 2">
            <a:extLst>
              <a:ext uri="{FF2B5EF4-FFF2-40B4-BE49-F238E27FC236}">
                <a16:creationId xmlns:a16="http://schemas.microsoft.com/office/drawing/2014/main" id="{4B30229C-293C-449C-B09C-466F728742BA}"/>
              </a:ext>
            </a:extLst>
          </p:cNvPr>
          <p:cNvSpPr>
            <a:spLocks noGrp="1"/>
          </p:cNvSpPr>
          <p:nvPr>
            <p:ph type="body" sz="quarter" idx="15"/>
          </p:nvPr>
        </p:nvSpPr>
        <p:spPr>
          <a:xfrm>
            <a:off x="4537076" y="435584"/>
            <a:ext cx="4787899" cy="4094163"/>
          </a:xfrm>
        </p:spPr>
        <p:txBody>
          <a:bodyPr/>
          <a:lstStyle/>
          <a:p>
            <a:r>
              <a:rPr lang="en-GB" b="1" dirty="0">
                <a:latin typeface="+mn-lt"/>
              </a:rPr>
              <a:t>A process is a container of Threads.</a:t>
            </a:r>
          </a:p>
          <a:p>
            <a:endParaRPr lang="en-GB" b="1" dirty="0">
              <a:latin typeface="+mn-lt"/>
            </a:endParaRPr>
          </a:p>
          <a:p>
            <a:r>
              <a:rPr lang="en-GB" dirty="0">
                <a:latin typeface="+mn-lt"/>
              </a:rPr>
              <a:t>Splitting a process into a number of different threads allows us to run multiple tasks (typically I/O bound ones) simultaneously.</a:t>
            </a:r>
          </a:p>
          <a:p>
            <a:endParaRPr lang="en-GB" dirty="0">
              <a:latin typeface="+mn-lt"/>
            </a:endParaRPr>
          </a:p>
          <a:p>
            <a:r>
              <a:rPr lang="en-GB" b="1" dirty="0">
                <a:latin typeface="+mn-lt"/>
              </a:rPr>
              <a:t>Rust has good support for threads, but typical concurrency problems exist:</a:t>
            </a:r>
          </a:p>
          <a:p>
            <a:endParaRPr lang="en-GB" dirty="0">
              <a:latin typeface="+mn-lt"/>
            </a:endParaRPr>
          </a:p>
          <a:p>
            <a:pPr marL="342900" indent="-342900">
              <a:buAutoNum type="arabicPeriod"/>
            </a:pPr>
            <a:r>
              <a:rPr lang="en-GB" dirty="0">
                <a:latin typeface="+mn-lt"/>
              </a:rPr>
              <a:t>Keeping track of threads and </a:t>
            </a:r>
            <a:r>
              <a:rPr lang="en-GB" b="1" dirty="0">
                <a:latin typeface="+mn-lt"/>
              </a:rPr>
              <a:t>execution order</a:t>
            </a:r>
          </a:p>
          <a:p>
            <a:pPr marL="342900" indent="-342900">
              <a:buAutoNum type="arabicPeriod"/>
            </a:pPr>
            <a:r>
              <a:rPr lang="en-GB" dirty="0">
                <a:latin typeface="+mn-lt"/>
              </a:rPr>
              <a:t>Potential </a:t>
            </a:r>
            <a:r>
              <a:rPr lang="en-GB" b="1" dirty="0">
                <a:latin typeface="+mn-lt"/>
              </a:rPr>
              <a:t>race conditions</a:t>
            </a:r>
          </a:p>
          <a:p>
            <a:pPr marL="342900" indent="-342900">
              <a:buAutoNum type="arabicPeriod"/>
            </a:pPr>
            <a:r>
              <a:rPr lang="en-GB" b="1" dirty="0">
                <a:latin typeface="+mn-lt"/>
              </a:rPr>
              <a:t>Deadlocks</a:t>
            </a:r>
            <a:r>
              <a:rPr lang="en-GB" dirty="0">
                <a:latin typeface="+mn-lt"/>
              </a:rPr>
              <a:t> between threads</a:t>
            </a:r>
          </a:p>
          <a:p>
            <a:pPr marL="342900" indent="-342900">
              <a:buAutoNum type="arabicPeriod"/>
            </a:pPr>
            <a:endParaRPr lang="en-GB" dirty="0">
              <a:latin typeface="+mn-lt"/>
            </a:endParaRPr>
          </a:p>
          <a:p>
            <a:r>
              <a:rPr lang="en-GB" dirty="0">
                <a:latin typeface="+mn-lt"/>
              </a:rPr>
              <a:t>So consequently, there may be:</a:t>
            </a:r>
          </a:p>
          <a:p>
            <a:endParaRPr lang="en-GB" dirty="0">
              <a:latin typeface="+mn-lt"/>
            </a:endParaRPr>
          </a:p>
          <a:p>
            <a:r>
              <a:rPr lang="en-GB" dirty="0">
                <a:latin typeface="+mn-lt"/>
              </a:rPr>
              <a:t>4.  </a:t>
            </a:r>
            <a:r>
              <a:rPr lang="en-GB" b="1" dirty="0">
                <a:latin typeface="+mn-lt"/>
              </a:rPr>
              <a:t>Debugging difficulties </a:t>
            </a:r>
            <a:r>
              <a:rPr lang="en-GB" dirty="0">
                <a:latin typeface="+mn-lt"/>
              </a:rPr>
              <a:t>caused by errors related to any of the above</a:t>
            </a:r>
          </a:p>
          <a:p>
            <a:endParaRPr lang="en-GB" b="1" dirty="0">
              <a:latin typeface="+mn-lt"/>
            </a:endParaRPr>
          </a:p>
          <a:p>
            <a:endParaRPr lang="en-GB" dirty="0">
              <a:latin typeface="+mn-lt"/>
            </a:endParaRPr>
          </a:p>
          <a:p>
            <a:endParaRPr lang="en-GB" dirty="0">
              <a:latin typeface="+mn-lt"/>
            </a:endParaRPr>
          </a:p>
          <a:p>
            <a:endParaRPr lang="en-GB" dirty="0">
              <a:latin typeface="+mn-lt"/>
            </a:endParaRPr>
          </a:p>
          <a:p>
            <a:endParaRPr lang="en-GB" dirty="0">
              <a:latin typeface="+mn-lt"/>
            </a:endParaRPr>
          </a:p>
        </p:txBody>
      </p:sp>
      <p:pic>
        <p:nvPicPr>
          <p:cNvPr id="5" name="Picture 4" descr="A black and orange tech piece hardware">
            <a:extLst>
              <a:ext uri="{FF2B5EF4-FFF2-40B4-BE49-F238E27FC236}">
                <a16:creationId xmlns:a16="http://schemas.microsoft.com/office/drawing/2014/main" id="{44E499D1-7717-A6B4-D166-CD7960A134B4}"/>
              </a:ext>
            </a:extLst>
          </p:cNvPr>
          <p:cNvPicPr>
            <a:picLocks noChangeAspect="1"/>
          </p:cNvPicPr>
          <p:nvPr/>
        </p:nvPicPr>
        <p:blipFill rotWithShape="1">
          <a:blip r:embed="rId3"/>
          <a:srcRect l="45463" r="27963"/>
          <a:stretch/>
        </p:blipFill>
        <p:spPr>
          <a:xfrm>
            <a:off x="9458324" y="0"/>
            <a:ext cx="2733676" cy="6858000"/>
          </a:xfrm>
          <a:prstGeom prst="rect">
            <a:avLst/>
          </a:prstGeom>
        </p:spPr>
      </p:pic>
    </p:spTree>
    <p:extLst>
      <p:ext uri="{BB962C8B-B14F-4D97-AF65-F5344CB8AC3E}">
        <p14:creationId xmlns:p14="http://schemas.microsoft.com/office/powerpoint/2010/main" val="392059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Threads in Rust</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094163"/>
          </a:xfrm>
        </p:spPr>
        <p:txBody>
          <a:bodyPr/>
          <a:lstStyle/>
          <a:p>
            <a:r>
              <a:rPr lang="en-GB" b="1" dirty="0">
                <a:latin typeface="Consolas" panose="020B0609020204030204" pitchFamily="49" charset="0"/>
              </a:rPr>
              <a:t>Low level manipulation of threads uses </a:t>
            </a:r>
            <a:r>
              <a:rPr lang="en-GB" b="1" dirty="0">
                <a:highlight>
                  <a:srgbClr val="FFFF00"/>
                </a:highlight>
                <a:latin typeface="Consolas" panose="020B0609020204030204" pitchFamily="49" charset="0"/>
              </a:rPr>
              <a:t>std::thread</a:t>
            </a: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p>
        </p:txBody>
      </p:sp>
      <p:sp>
        <p:nvSpPr>
          <p:cNvPr id="23" name="TextBox 22">
            <a:extLst>
              <a:ext uri="{FF2B5EF4-FFF2-40B4-BE49-F238E27FC236}">
                <a16:creationId xmlns:a16="http://schemas.microsoft.com/office/drawing/2014/main" id="{5D34F519-96CA-4C32-9718-98039C521F29}"/>
              </a:ext>
            </a:extLst>
          </p:cNvPr>
          <p:cNvSpPr txBox="1"/>
          <p:nvPr/>
        </p:nvSpPr>
        <p:spPr>
          <a:xfrm>
            <a:off x="4722812" y="1079567"/>
            <a:ext cx="6380617" cy="4175339"/>
          </a:xfrm>
          <a:prstGeom prst="rect">
            <a:avLst/>
          </a:prstGeom>
          <a:solidFill>
            <a:schemeClr val="tx1">
              <a:lumMod val="10000"/>
              <a:lumOff val="90000"/>
            </a:schemeClr>
          </a:solidFill>
        </p:spPr>
        <p:txBody>
          <a:bodyPr vert="horz" wrap="square" lIns="0" tIns="0" rIns="0" bIns="0" rtlCol="0" anchor="t" anchorCtr="0">
            <a:normAutofit fontScale="77500" lnSpcReduction="20000"/>
          </a:bodyPr>
          <a:lstStyle/>
          <a:p>
            <a:r>
              <a:rPr lang="en-GB" sz="1800" b="1" dirty="0">
                <a:solidFill>
                  <a:srgbClr val="00007F"/>
                </a:solidFill>
                <a:highlight>
                  <a:srgbClr val="FFFF00"/>
                </a:highlight>
                <a:latin typeface="Consolas" panose="020B0609020204030204" pitchFamily="49" charset="0"/>
              </a:rPr>
              <a:t>use</a:t>
            </a:r>
            <a:r>
              <a:rPr lang="en-GB" sz="1800" b="0" dirty="0">
                <a:solidFill>
                  <a:srgbClr val="808080"/>
                </a:solidFill>
                <a:highlight>
                  <a:srgbClr val="FFFF00"/>
                </a:highlight>
                <a:latin typeface="Consolas" panose="020B0609020204030204" pitchFamily="49" charset="0"/>
              </a:rPr>
              <a:t> </a:t>
            </a:r>
            <a:r>
              <a:rPr lang="en-GB" sz="1800" b="0" dirty="0">
                <a:solidFill>
                  <a:srgbClr val="000000"/>
                </a:solidFill>
                <a:highlight>
                  <a:srgbClr val="FFFF00"/>
                </a:highlight>
                <a:latin typeface="Consolas" panose="020B0609020204030204" pitchFamily="49" charset="0"/>
              </a:rPr>
              <a:t>std</a:t>
            </a:r>
            <a:r>
              <a:rPr lang="en-GB" sz="1800" b="1" dirty="0">
                <a:solidFill>
                  <a:srgbClr val="000000"/>
                </a:solidFill>
                <a:highlight>
                  <a:srgbClr val="FFFF00"/>
                </a:highlight>
                <a:latin typeface="Consolas" panose="020B0609020204030204" pitchFamily="49" charset="0"/>
              </a:rPr>
              <a:t>::</a:t>
            </a:r>
            <a:r>
              <a:rPr lang="en-GB" sz="1800" b="0" dirty="0">
                <a:solidFill>
                  <a:srgbClr val="000000"/>
                </a:solidFill>
                <a:highlight>
                  <a:srgbClr val="FFFF00"/>
                </a:highlight>
                <a:latin typeface="Consolas" panose="020B0609020204030204" pitchFamily="49" charset="0"/>
              </a:rPr>
              <a:t>thread</a:t>
            </a:r>
            <a:r>
              <a:rPr lang="en-GB" sz="1800" b="1" dirty="0">
                <a:solidFill>
                  <a:srgbClr val="000000"/>
                </a:solidFill>
                <a:highlight>
                  <a:srgbClr val="FFFF00"/>
                </a:highlight>
                <a:latin typeface="Consolas" panose="020B0609020204030204" pitchFamily="49" charset="0"/>
              </a:rPr>
              <a:t>;</a:t>
            </a:r>
            <a:endParaRPr lang="en-GB" sz="1800" b="0" dirty="0">
              <a:solidFill>
                <a:srgbClr val="808080"/>
              </a:solidFill>
              <a:highlight>
                <a:srgbClr val="FFFF00"/>
              </a:highlight>
              <a:latin typeface="Consolas" panose="020B0609020204030204" pitchFamily="49" charset="0"/>
            </a:endParaRPr>
          </a:p>
          <a:p>
            <a:r>
              <a:rPr lang="en-GB" sz="1800" b="1" dirty="0">
                <a:solidFill>
                  <a:srgbClr val="00007F"/>
                </a:solidFill>
                <a:latin typeface="Consolas" panose="020B0609020204030204" pitchFamily="49" charset="0"/>
              </a:rPr>
              <a:t>use</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std</a:t>
            </a:r>
            <a:r>
              <a:rPr lang="en-GB" sz="1800" b="1" dirty="0">
                <a:solidFill>
                  <a:srgbClr val="000000"/>
                </a:solidFill>
                <a:latin typeface="Consolas" panose="020B0609020204030204" pitchFamily="49" charset="0"/>
              </a:rPr>
              <a:t>::</a:t>
            </a:r>
            <a:r>
              <a:rPr lang="en-GB" sz="1800" b="0" dirty="0">
                <a:solidFill>
                  <a:srgbClr val="000000"/>
                </a:solidFill>
                <a:latin typeface="Consolas" panose="020B0609020204030204" pitchFamily="49" charset="0"/>
              </a:rPr>
              <a:t>time</a:t>
            </a:r>
            <a:r>
              <a:rPr lang="en-GB" sz="1800" b="1" dirty="0">
                <a:solidFill>
                  <a:srgbClr val="000000"/>
                </a:solidFill>
                <a:latin typeface="Consolas" panose="020B0609020204030204" pitchFamily="49" charset="0"/>
              </a:rPr>
              <a:t>::</a:t>
            </a:r>
            <a:r>
              <a:rPr lang="en-GB" sz="1800" b="0" dirty="0">
                <a:solidFill>
                  <a:srgbClr val="000000"/>
                </a:solidFill>
                <a:latin typeface="Consolas" panose="020B0609020204030204" pitchFamily="49" charset="0"/>
              </a:rPr>
              <a:t>Duration</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endParaRPr lang="en-GB" sz="1800" b="0" dirty="0">
              <a:solidFill>
                <a:srgbClr val="808080"/>
              </a:solidFill>
              <a:latin typeface="Consolas" panose="020B0609020204030204" pitchFamily="49" charset="0"/>
            </a:endParaRPr>
          </a:p>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let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handle</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thread</a:t>
            </a:r>
            <a:r>
              <a:rPr lang="en-GB" sz="1800" b="1" dirty="0">
                <a:solidFill>
                  <a:srgbClr val="000000"/>
                </a:solidFill>
                <a:latin typeface="Consolas" panose="020B0609020204030204" pitchFamily="49" charset="0"/>
              </a:rPr>
              <a:t>::</a:t>
            </a:r>
            <a:r>
              <a:rPr lang="en-GB" sz="1800" b="0" dirty="0">
                <a:solidFill>
                  <a:srgbClr val="000000"/>
                </a:solidFill>
                <a:latin typeface="Consolas" panose="020B0609020204030204" pitchFamily="49" charset="0"/>
              </a:rPr>
              <a:t>spawn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US" dirty="0">
                <a:solidFill>
                  <a:srgbClr val="808080"/>
                </a:solidFill>
                <a:latin typeface="Consolas" panose="020B0609020204030204" pitchFamily="49" charset="0"/>
              </a:rPr>
              <a:t>        </a:t>
            </a:r>
            <a:r>
              <a:rPr lang="en-US" sz="1800" b="0" dirty="0">
                <a:solidFill>
                  <a:srgbClr val="007F00"/>
                </a:solidFill>
                <a:latin typeface="Consolas" panose="020B0609020204030204" pitchFamily="49" charset="0"/>
              </a:rPr>
              <a:t>//forked threads with time delay</a:t>
            </a:r>
            <a:endParaRPr lang="en-US" sz="1800" b="0" dirty="0">
              <a:solidFill>
                <a:srgbClr val="808080"/>
              </a:solidFill>
              <a:latin typeface="Consolas" panose="020B0609020204030204" pitchFamily="49" charset="0"/>
            </a:endParaRPr>
          </a:p>
          <a:p>
            <a:r>
              <a:rPr lang="nn-NO" sz="1800" b="0" dirty="0">
                <a:solidFill>
                  <a:srgbClr val="808080"/>
                </a:solidFill>
                <a:latin typeface="Consolas" panose="020B0609020204030204" pitchFamily="49" charset="0"/>
              </a:rPr>
              <a:t>        </a:t>
            </a:r>
            <a:r>
              <a:rPr lang="nn-NO" sz="1800" b="1" dirty="0">
                <a:solidFill>
                  <a:srgbClr val="00007F"/>
                </a:solidFill>
                <a:latin typeface="Consolas" panose="020B0609020204030204" pitchFamily="49" charset="0"/>
              </a:rPr>
              <a:t>for</a:t>
            </a:r>
            <a:r>
              <a:rPr lang="nn-NO" sz="1800" b="0" dirty="0">
                <a:solidFill>
                  <a:srgbClr val="808080"/>
                </a:solidFill>
                <a:latin typeface="Consolas" panose="020B0609020204030204" pitchFamily="49" charset="0"/>
              </a:rPr>
              <a:t> </a:t>
            </a:r>
            <a:r>
              <a:rPr lang="nn-NO" sz="1800" b="0" dirty="0">
                <a:solidFill>
                  <a:srgbClr val="000000"/>
                </a:solidFill>
                <a:latin typeface="Consolas" panose="020B0609020204030204" pitchFamily="49" charset="0"/>
              </a:rPr>
              <a:t>i</a:t>
            </a:r>
            <a:r>
              <a:rPr lang="nn-NO" sz="1800" b="0" dirty="0">
                <a:solidFill>
                  <a:srgbClr val="808080"/>
                </a:solidFill>
                <a:latin typeface="Consolas" panose="020B0609020204030204" pitchFamily="49" charset="0"/>
              </a:rPr>
              <a:t> </a:t>
            </a:r>
            <a:r>
              <a:rPr lang="nn-NO" sz="1800" b="1" dirty="0">
                <a:solidFill>
                  <a:srgbClr val="00007F"/>
                </a:solidFill>
                <a:latin typeface="Consolas" panose="020B0609020204030204" pitchFamily="49" charset="0"/>
              </a:rPr>
              <a:t>in</a:t>
            </a:r>
            <a:r>
              <a:rPr lang="nn-NO" sz="1800" b="0" dirty="0">
                <a:solidFill>
                  <a:srgbClr val="808080"/>
                </a:solidFill>
                <a:latin typeface="Consolas" panose="020B0609020204030204" pitchFamily="49" charset="0"/>
              </a:rPr>
              <a:t> </a:t>
            </a:r>
            <a:r>
              <a:rPr lang="nn-NO" sz="1800" b="0" dirty="0">
                <a:solidFill>
                  <a:srgbClr val="007F7F"/>
                </a:solidFill>
                <a:latin typeface="Consolas" panose="020B0609020204030204" pitchFamily="49" charset="0"/>
              </a:rPr>
              <a:t>1</a:t>
            </a:r>
            <a:r>
              <a:rPr lang="nn-NO" sz="1800" b="1" dirty="0">
                <a:solidFill>
                  <a:srgbClr val="000000"/>
                </a:solidFill>
                <a:latin typeface="Consolas" panose="020B0609020204030204" pitchFamily="49" charset="0"/>
              </a:rPr>
              <a:t>..=</a:t>
            </a:r>
            <a:r>
              <a:rPr lang="nn-NO" sz="1800" b="0" dirty="0">
                <a:solidFill>
                  <a:srgbClr val="007F7F"/>
                </a:solidFill>
                <a:latin typeface="Consolas" panose="020B0609020204030204" pitchFamily="49" charset="0"/>
              </a:rPr>
              <a:t>5</a:t>
            </a:r>
            <a:r>
              <a:rPr lang="nn-NO" sz="1800" b="0" dirty="0">
                <a:solidFill>
                  <a:srgbClr val="808080"/>
                </a:solidFill>
                <a:latin typeface="Consolas" panose="020B0609020204030204" pitchFamily="49" charset="0"/>
              </a:rPr>
              <a:t> </a:t>
            </a:r>
            <a:r>
              <a:rPr lang="nn-NO" sz="1800" b="1" dirty="0">
                <a:solidFill>
                  <a:srgbClr val="000000"/>
                </a:solidFill>
                <a:latin typeface="Consolas" panose="020B0609020204030204" pitchFamily="49" charset="0"/>
              </a:rPr>
              <a:t>{</a:t>
            </a:r>
            <a:endParaRPr lang="nn-NO"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err="1">
                <a:solidFill>
                  <a:srgbClr val="7F7F00"/>
                </a:solidFill>
                <a:latin typeface="Consolas" panose="020B0609020204030204" pitchFamily="49" charset="0"/>
              </a:rPr>
              <a:t>println</a:t>
            </a:r>
            <a:r>
              <a:rPr lang="en-US" sz="1800" b="0" dirty="0">
                <a:solidFill>
                  <a:srgbClr val="7F7F0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"Hello x {} from the forked thread!"</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i</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thread</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sleep</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Duration</a:t>
            </a:r>
            <a:r>
              <a:rPr lang="en-US" sz="1800" b="1" dirty="0">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from_millis</a:t>
            </a:r>
            <a:r>
              <a:rPr lang="en-US" sz="1800" b="1" dirty="0">
                <a:solidFill>
                  <a:srgbClr val="000000"/>
                </a:solidFill>
                <a:latin typeface="Consolas" panose="020B0609020204030204" pitchFamily="49" charset="0"/>
              </a:rPr>
              <a:t>(</a:t>
            </a:r>
            <a:r>
              <a:rPr lang="en-US" sz="1800" b="0" dirty="0">
                <a:solidFill>
                  <a:srgbClr val="007F7F"/>
                </a:solidFill>
                <a:latin typeface="Consolas" panose="020B0609020204030204" pitchFamily="49" charset="0"/>
              </a:rPr>
              <a:t>2</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a:solidFill>
                  <a:srgbClr val="007F00"/>
                </a:solidFill>
                <a:latin typeface="Consolas" panose="020B0609020204030204" pitchFamily="49" charset="0"/>
              </a:rPr>
              <a:t>// primary thread execution </a:t>
            </a:r>
            <a:endParaRPr lang="en-GB" sz="1800" b="0" dirty="0">
              <a:solidFill>
                <a:srgbClr val="808080"/>
              </a:solidFill>
              <a:latin typeface="Consolas" panose="020B0609020204030204" pitchFamily="49" charset="0"/>
            </a:endParaRPr>
          </a:p>
          <a:p>
            <a:r>
              <a:rPr lang="nn-NO" sz="1800" b="0" dirty="0">
                <a:solidFill>
                  <a:srgbClr val="808080"/>
                </a:solidFill>
                <a:latin typeface="Consolas" panose="020B0609020204030204" pitchFamily="49" charset="0"/>
              </a:rPr>
              <a:t>    </a:t>
            </a:r>
            <a:r>
              <a:rPr lang="nn-NO" sz="1800" b="1" dirty="0">
                <a:solidFill>
                  <a:srgbClr val="00007F"/>
                </a:solidFill>
                <a:latin typeface="Consolas" panose="020B0609020204030204" pitchFamily="49" charset="0"/>
              </a:rPr>
              <a:t>for</a:t>
            </a:r>
            <a:r>
              <a:rPr lang="nn-NO" sz="1800" b="0" dirty="0">
                <a:solidFill>
                  <a:srgbClr val="808080"/>
                </a:solidFill>
                <a:latin typeface="Consolas" panose="020B0609020204030204" pitchFamily="49" charset="0"/>
              </a:rPr>
              <a:t> </a:t>
            </a:r>
            <a:r>
              <a:rPr lang="nn-NO" sz="1800" b="0" dirty="0">
                <a:solidFill>
                  <a:srgbClr val="000000"/>
                </a:solidFill>
                <a:latin typeface="Consolas" panose="020B0609020204030204" pitchFamily="49" charset="0"/>
              </a:rPr>
              <a:t>i</a:t>
            </a:r>
            <a:r>
              <a:rPr lang="nn-NO" sz="1800" b="0" dirty="0">
                <a:solidFill>
                  <a:srgbClr val="808080"/>
                </a:solidFill>
                <a:latin typeface="Consolas" panose="020B0609020204030204" pitchFamily="49" charset="0"/>
              </a:rPr>
              <a:t> </a:t>
            </a:r>
            <a:r>
              <a:rPr lang="nn-NO" sz="1800" b="1" dirty="0">
                <a:solidFill>
                  <a:srgbClr val="00007F"/>
                </a:solidFill>
                <a:latin typeface="Consolas" panose="020B0609020204030204" pitchFamily="49" charset="0"/>
              </a:rPr>
              <a:t>in</a:t>
            </a:r>
            <a:r>
              <a:rPr lang="nn-NO" sz="1800" b="0" dirty="0">
                <a:solidFill>
                  <a:srgbClr val="808080"/>
                </a:solidFill>
                <a:latin typeface="Consolas" panose="020B0609020204030204" pitchFamily="49" charset="0"/>
              </a:rPr>
              <a:t> </a:t>
            </a:r>
            <a:r>
              <a:rPr lang="nn-NO" sz="1800" b="0" dirty="0">
                <a:solidFill>
                  <a:srgbClr val="007F7F"/>
                </a:solidFill>
                <a:latin typeface="Consolas" panose="020B0609020204030204" pitchFamily="49" charset="0"/>
              </a:rPr>
              <a:t>1</a:t>
            </a:r>
            <a:r>
              <a:rPr lang="nn-NO" sz="1800" b="1" dirty="0">
                <a:solidFill>
                  <a:srgbClr val="000000"/>
                </a:solidFill>
                <a:latin typeface="Consolas" panose="020B0609020204030204" pitchFamily="49" charset="0"/>
              </a:rPr>
              <a:t>..=</a:t>
            </a:r>
            <a:r>
              <a:rPr lang="nn-NO" sz="1800" b="0" dirty="0">
                <a:solidFill>
                  <a:srgbClr val="007F7F"/>
                </a:solidFill>
                <a:latin typeface="Consolas" panose="020B0609020204030204" pitchFamily="49" charset="0"/>
              </a:rPr>
              <a:t>5</a:t>
            </a:r>
            <a:r>
              <a:rPr lang="nn-NO" sz="1800" b="0" dirty="0">
                <a:solidFill>
                  <a:srgbClr val="808080"/>
                </a:solidFill>
                <a:latin typeface="Consolas" panose="020B0609020204030204" pitchFamily="49" charset="0"/>
              </a:rPr>
              <a:t> </a:t>
            </a:r>
            <a:r>
              <a:rPr lang="nn-NO" sz="1800" b="1" dirty="0">
                <a:solidFill>
                  <a:srgbClr val="000000"/>
                </a:solidFill>
                <a:latin typeface="Consolas" panose="020B0609020204030204" pitchFamily="49" charset="0"/>
              </a:rPr>
              <a:t>{</a:t>
            </a:r>
            <a:endParaRPr lang="nn-NO"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err="1">
                <a:solidFill>
                  <a:srgbClr val="7F7F00"/>
                </a:solidFill>
                <a:latin typeface="Consolas" panose="020B0609020204030204" pitchFamily="49" charset="0"/>
              </a:rPr>
              <a:t>println</a:t>
            </a:r>
            <a:r>
              <a:rPr lang="en-US" sz="1800" b="0" dirty="0">
                <a:solidFill>
                  <a:srgbClr val="7F7F0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"Hello x {} from the primary thread!"</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i</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thread</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sleep</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Duration</a:t>
            </a:r>
            <a:r>
              <a:rPr lang="en-US" sz="1800" b="1" dirty="0">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from_millis</a:t>
            </a:r>
            <a:r>
              <a:rPr lang="en-US" sz="1800" b="1" dirty="0">
                <a:solidFill>
                  <a:srgbClr val="000000"/>
                </a:solidFill>
                <a:latin typeface="Consolas" panose="020B0609020204030204" pitchFamily="49" charset="0"/>
              </a:rPr>
              <a:t>(</a:t>
            </a:r>
            <a:r>
              <a:rPr lang="en-US" sz="1800" b="0" dirty="0">
                <a:solidFill>
                  <a:srgbClr val="007F7F"/>
                </a:solidFill>
                <a:latin typeface="Consolas" panose="020B0609020204030204" pitchFamily="49" charset="0"/>
              </a:rPr>
              <a:t>2</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US" sz="1800" b="0" dirty="0">
                <a:solidFill>
                  <a:srgbClr val="808080"/>
                </a:solidFill>
                <a:latin typeface="Consolas" panose="020B0609020204030204" pitchFamily="49" charset="0"/>
              </a:rPr>
              <a:t>    </a:t>
            </a:r>
            <a:r>
              <a:rPr lang="en-US" sz="1800" b="0" dirty="0">
                <a:solidFill>
                  <a:srgbClr val="007F00"/>
                </a:solidFill>
                <a:latin typeface="Consolas" panose="020B0609020204030204" pitchFamily="49" charset="0"/>
              </a:rPr>
              <a:t>// join the threads to primary</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handle</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join</a:t>
            </a:r>
            <a:r>
              <a:rPr lang="en-GB" sz="1800" b="1" dirty="0">
                <a:solidFill>
                  <a:srgbClr val="000000"/>
                </a:solidFill>
                <a:latin typeface="Consolas" panose="020B0609020204030204" pitchFamily="49" charset="0"/>
              </a:rPr>
              <a:t>().</a:t>
            </a:r>
            <a:r>
              <a:rPr lang="en-GB" sz="1800" b="0" dirty="0">
                <a:solidFill>
                  <a:srgbClr val="000000"/>
                </a:solidFill>
                <a:latin typeface="Consolas" panose="020B0609020204030204" pitchFamily="49" charset="0"/>
              </a:rPr>
              <a:t>unwrap</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latin typeface="Consolas" panose="020B0609020204030204" pitchFamily="49" charset="0"/>
            </a:endParaRPr>
          </a:p>
        </p:txBody>
      </p:sp>
      <p:sp>
        <p:nvSpPr>
          <p:cNvPr id="5" name="TextBox 4">
            <a:extLst>
              <a:ext uri="{FF2B5EF4-FFF2-40B4-BE49-F238E27FC236}">
                <a16:creationId xmlns:a16="http://schemas.microsoft.com/office/drawing/2014/main" id="{3CC15F57-71A5-D6D6-3EE0-7A0051C06ED9}"/>
              </a:ext>
            </a:extLst>
          </p:cNvPr>
          <p:cNvSpPr txBox="1"/>
          <p:nvPr/>
        </p:nvSpPr>
        <p:spPr>
          <a:xfrm>
            <a:off x="7668906" y="4756937"/>
            <a:ext cx="1192213" cy="295975"/>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7" name="TextBox 6">
            <a:extLst>
              <a:ext uri="{FF2B5EF4-FFF2-40B4-BE49-F238E27FC236}">
                <a16:creationId xmlns:a16="http://schemas.microsoft.com/office/drawing/2014/main" id="{B78805D7-4FAD-8730-BF85-0F7E69FC764D}"/>
              </a:ext>
            </a:extLst>
          </p:cNvPr>
          <p:cNvSpPr txBox="1"/>
          <p:nvPr/>
        </p:nvSpPr>
        <p:spPr>
          <a:xfrm>
            <a:off x="8950125" y="4756937"/>
            <a:ext cx="3156994" cy="1938992"/>
          </a:xfrm>
          <a:prstGeom prst="rect">
            <a:avLst/>
          </a:prstGeom>
          <a:solidFill>
            <a:srgbClr val="000000"/>
          </a:solidFill>
        </p:spPr>
        <p:txBody>
          <a:bodyPr wrap="square">
            <a:spAutoFit/>
          </a:bodyPr>
          <a:lstStyle/>
          <a:p>
            <a:r>
              <a:rPr lang="en-GB" sz="1200" dirty="0">
                <a:solidFill>
                  <a:schemeClr val="bg1"/>
                </a:solidFill>
                <a:latin typeface="Consolas" panose="020B0609020204030204" pitchFamily="49" charset="0"/>
              </a:rPr>
              <a:t>Hello x 1 from the primary thread!</a:t>
            </a:r>
          </a:p>
          <a:p>
            <a:r>
              <a:rPr lang="en-GB" sz="1200" dirty="0">
                <a:solidFill>
                  <a:schemeClr val="bg1"/>
                </a:solidFill>
                <a:latin typeface="Consolas" panose="020B0609020204030204" pitchFamily="49" charset="0"/>
              </a:rPr>
              <a:t>Hello x 1 from the forked thread!</a:t>
            </a:r>
          </a:p>
          <a:p>
            <a:r>
              <a:rPr lang="en-GB" sz="1200" dirty="0">
                <a:solidFill>
                  <a:schemeClr val="bg1"/>
                </a:solidFill>
                <a:latin typeface="Consolas" panose="020B0609020204030204" pitchFamily="49" charset="0"/>
              </a:rPr>
              <a:t>Hello x 2 from the primary thread!</a:t>
            </a:r>
          </a:p>
          <a:p>
            <a:r>
              <a:rPr lang="en-GB" sz="1200" dirty="0">
                <a:solidFill>
                  <a:schemeClr val="bg1"/>
                </a:solidFill>
                <a:latin typeface="Consolas" panose="020B0609020204030204" pitchFamily="49" charset="0"/>
              </a:rPr>
              <a:t>Hello x 2 from the forked thread!</a:t>
            </a:r>
          </a:p>
          <a:p>
            <a:r>
              <a:rPr lang="en-GB" sz="1200" dirty="0">
                <a:solidFill>
                  <a:schemeClr val="bg1"/>
                </a:solidFill>
                <a:latin typeface="Consolas" panose="020B0609020204030204" pitchFamily="49" charset="0"/>
              </a:rPr>
              <a:t>Hello x 3 from the primary thread!</a:t>
            </a:r>
          </a:p>
          <a:p>
            <a:r>
              <a:rPr lang="en-GB" sz="1200" dirty="0">
                <a:solidFill>
                  <a:schemeClr val="bg1"/>
                </a:solidFill>
                <a:latin typeface="Consolas" panose="020B0609020204030204" pitchFamily="49" charset="0"/>
              </a:rPr>
              <a:t>Hello x 3 from the forked thread!</a:t>
            </a:r>
          </a:p>
          <a:p>
            <a:r>
              <a:rPr lang="en-GB" sz="1200" dirty="0">
                <a:solidFill>
                  <a:schemeClr val="bg1"/>
                </a:solidFill>
                <a:latin typeface="Consolas" panose="020B0609020204030204" pitchFamily="49" charset="0"/>
              </a:rPr>
              <a:t>Hello x 4 from the primary thread!</a:t>
            </a:r>
          </a:p>
          <a:p>
            <a:r>
              <a:rPr lang="en-GB" sz="1200" dirty="0">
                <a:solidFill>
                  <a:schemeClr val="bg1"/>
                </a:solidFill>
                <a:latin typeface="Consolas" panose="020B0609020204030204" pitchFamily="49" charset="0"/>
              </a:rPr>
              <a:t>Hello x 4 from the forked thread!</a:t>
            </a:r>
          </a:p>
          <a:p>
            <a:r>
              <a:rPr lang="en-GB" sz="1200" dirty="0">
                <a:solidFill>
                  <a:schemeClr val="bg1"/>
                </a:solidFill>
                <a:latin typeface="Consolas" panose="020B0609020204030204" pitchFamily="49" charset="0"/>
              </a:rPr>
              <a:t>Hello x 5 from the primary thread!</a:t>
            </a:r>
          </a:p>
          <a:p>
            <a:r>
              <a:rPr lang="en-GB" sz="1200" dirty="0">
                <a:solidFill>
                  <a:schemeClr val="bg1"/>
                </a:solidFill>
                <a:latin typeface="Consolas" panose="020B0609020204030204" pitchFamily="49" charset="0"/>
              </a:rPr>
              <a:t>Hello x 5 from the forked thread!</a:t>
            </a:r>
          </a:p>
        </p:txBody>
      </p:sp>
      <p:pic>
        <p:nvPicPr>
          <p:cNvPr id="9" name="Graphic 8" descr="Hourglass 60% with solid fill">
            <a:extLst>
              <a:ext uri="{FF2B5EF4-FFF2-40B4-BE49-F238E27FC236}">
                <a16:creationId xmlns:a16="http://schemas.microsoft.com/office/drawing/2014/main" id="{FA5FB155-4820-85BB-B97A-B5674DCE2B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92925" y="5497833"/>
            <a:ext cx="457200" cy="457200"/>
          </a:xfrm>
          <a:prstGeom prst="rect">
            <a:avLst/>
          </a:prstGeom>
        </p:spPr>
      </p:pic>
      <p:pic>
        <p:nvPicPr>
          <p:cNvPr id="4" name="Picture 2" descr="Rust Programming language Logo Machine learning Haskell, crab, animals ...">
            <a:extLst>
              <a:ext uri="{FF2B5EF4-FFF2-40B4-BE49-F238E27FC236}">
                <a16:creationId xmlns:a16="http://schemas.microsoft.com/office/drawing/2014/main" id="{1FD7E61B-6029-2159-27D8-B09F6C861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7154" y="1079567"/>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232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395BE-032C-15C5-7785-801449F92ABB}"/>
              </a:ext>
            </a:extLst>
          </p:cNvPr>
          <p:cNvSpPr>
            <a:spLocks noGrp="1"/>
          </p:cNvSpPr>
          <p:nvPr>
            <p:ph type="body" sz="quarter" idx="10"/>
          </p:nvPr>
        </p:nvSpPr>
        <p:spPr/>
        <p:txBody>
          <a:bodyPr/>
          <a:lstStyle/>
          <a:p>
            <a:r>
              <a:rPr lang="en-GB" sz="4800" cap="none" dirty="0"/>
              <a:t>Regular Expressions – matching</a:t>
            </a:r>
          </a:p>
          <a:p>
            <a:endParaRPr lang="en-GB" dirty="0"/>
          </a:p>
        </p:txBody>
      </p:sp>
      <p:sp>
        <p:nvSpPr>
          <p:cNvPr id="3" name="Text Placeholder 2">
            <a:extLst>
              <a:ext uri="{FF2B5EF4-FFF2-40B4-BE49-F238E27FC236}">
                <a16:creationId xmlns:a16="http://schemas.microsoft.com/office/drawing/2014/main" id="{03F223EF-FEBA-8B7C-C154-E4C726B757BF}"/>
              </a:ext>
            </a:extLst>
          </p:cNvPr>
          <p:cNvSpPr>
            <a:spLocks noGrp="1"/>
          </p:cNvSpPr>
          <p:nvPr>
            <p:ph type="body" sz="quarter" idx="15"/>
          </p:nvPr>
        </p:nvSpPr>
        <p:spPr>
          <a:xfrm>
            <a:off x="4751388" y="378434"/>
            <a:ext cx="6952932" cy="6042463"/>
          </a:xfrm>
        </p:spPr>
        <p:txBody>
          <a:bodyPr/>
          <a:lstStyle/>
          <a:p>
            <a:r>
              <a:rPr lang="en-GB" b="1" dirty="0"/>
              <a:t>Rust has highly-configurable support for Regular Expressions</a:t>
            </a:r>
          </a:p>
          <a:p>
            <a:pPr marL="285750" indent="-285750">
              <a:buFont typeface="Arial" panose="020B0604020202020204" pitchFamily="34" charset="0"/>
              <a:buChar char="•"/>
            </a:pPr>
            <a:r>
              <a:rPr lang="en-GB" dirty="0"/>
              <a:t>can be placed in </a:t>
            </a:r>
            <a:r>
              <a:rPr lang="en-GB" dirty="0" err="1"/>
              <a:t>Cargo.toml</a:t>
            </a:r>
            <a:endParaRPr lang="en-GB" dirty="0"/>
          </a:p>
          <a:p>
            <a:pPr marL="285750" indent="-285750">
              <a:buFont typeface="Arial" panose="020B0604020202020204" pitchFamily="34" charset="0"/>
              <a:buChar char="•"/>
            </a:pPr>
            <a:r>
              <a:rPr lang="en-GB" dirty="0"/>
              <a:t>enabling/disabling certain features to improve performance</a:t>
            </a:r>
          </a:p>
          <a:p>
            <a:endParaRPr lang="en-GB" b="1" dirty="0"/>
          </a:p>
          <a:p>
            <a:r>
              <a:rPr lang="en-GB" b="1" dirty="0"/>
              <a:t>Here’s a basic example demonstrating some Rust re syntax:</a:t>
            </a:r>
          </a:p>
        </p:txBody>
      </p:sp>
      <p:sp>
        <p:nvSpPr>
          <p:cNvPr id="4" name="TextBox 3">
            <a:extLst>
              <a:ext uri="{FF2B5EF4-FFF2-40B4-BE49-F238E27FC236}">
                <a16:creationId xmlns:a16="http://schemas.microsoft.com/office/drawing/2014/main" id="{EBB362A7-3B11-7DB0-F8B9-C996B078DFA7}"/>
              </a:ext>
            </a:extLst>
          </p:cNvPr>
          <p:cNvSpPr txBox="1"/>
          <p:nvPr/>
        </p:nvSpPr>
        <p:spPr>
          <a:xfrm>
            <a:off x="4751388" y="2139939"/>
            <a:ext cx="6414213" cy="3889072"/>
          </a:xfrm>
          <a:prstGeom prst="rect">
            <a:avLst/>
          </a:prstGeom>
          <a:solidFill>
            <a:schemeClr val="tx1">
              <a:lumMod val="10000"/>
              <a:lumOff val="90000"/>
            </a:schemeClr>
          </a:solidFill>
        </p:spPr>
        <p:txBody>
          <a:bodyPr vert="horz" wrap="square" lIns="0" tIns="0" rIns="0" bIns="0" rtlCol="0" anchor="t" anchorCtr="0">
            <a:noAutofit/>
          </a:bodyPr>
          <a:lstStyle/>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regex</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Regex</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fn</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main</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postcode</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7F007F"/>
                </a:solidFill>
                <a:latin typeface="Consolas" panose="020B0609020204030204" pitchFamily="49" charset="0"/>
              </a:rPr>
              <a:t>"</a:t>
            </a:r>
            <a:r>
              <a:rPr lang="en-GB" sz="1200" b="0" dirty="0">
                <a:solidFill>
                  <a:srgbClr val="7F007F"/>
                </a:solidFill>
                <a:highlight>
                  <a:srgbClr val="FFFF00"/>
                </a:highlight>
                <a:latin typeface="Consolas" panose="020B0609020204030204" pitchFamily="49" charset="0"/>
              </a:rPr>
              <a:t>GL18 3QJ</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result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is_valid_postcode</a:t>
            </a:r>
            <a:r>
              <a:rPr lang="en-GB" sz="1200" b="1" dirty="0">
                <a:solidFill>
                  <a:srgbClr val="000000"/>
                </a:solidFill>
                <a:latin typeface="Consolas" panose="020B0609020204030204" pitchFamily="49" charset="0"/>
              </a:rPr>
              <a:t>(&amp;</a:t>
            </a:r>
            <a:r>
              <a:rPr lang="en-GB" sz="1200" b="0" dirty="0">
                <a:solidFill>
                  <a:srgbClr val="000000"/>
                </a:solidFill>
                <a:latin typeface="Consolas" panose="020B0609020204030204" pitchFamily="49" charset="0"/>
              </a:rPr>
              <a:t>postcode</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if</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result </a:t>
            </a:r>
            <a:r>
              <a:rPr lang="en-GB" sz="1200" b="1" dirty="0">
                <a:solidFill>
                  <a:srgbClr val="000000"/>
                </a:solidFill>
                <a:latin typeface="Consolas" panose="020B0609020204030204" pitchFamily="49" charset="0"/>
              </a:rPr>
              <a:t>== </a:t>
            </a:r>
            <a:r>
              <a:rPr lang="en-GB" sz="1200" b="1" dirty="0">
                <a:solidFill>
                  <a:srgbClr val="00007F"/>
                </a:solidFill>
                <a:latin typeface="Consolas" panose="020B0609020204030204" pitchFamily="49" charset="0"/>
              </a:rPr>
              <a:t>true</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"{postcode} is valid"</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else</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"{postcode} is invalid"</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nl-NL" sz="1200" b="1" dirty="0">
                <a:solidFill>
                  <a:srgbClr val="00007F"/>
                </a:solidFill>
                <a:latin typeface="Consolas" panose="020B0609020204030204" pitchFamily="49" charset="0"/>
              </a:rPr>
              <a:t>fn</a:t>
            </a:r>
            <a:r>
              <a:rPr lang="nl-NL" sz="1200" b="0" dirty="0">
                <a:solidFill>
                  <a:srgbClr val="808080"/>
                </a:solidFill>
                <a:latin typeface="Consolas" panose="020B0609020204030204" pitchFamily="49" charset="0"/>
              </a:rPr>
              <a:t> </a:t>
            </a:r>
            <a:r>
              <a:rPr lang="nl-NL" sz="1200" b="0" dirty="0">
                <a:solidFill>
                  <a:srgbClr val="000000"/>
                </a:solidFill>
                <a:latin typeface="Consolas" panose="020B0609020204030204" pitchFamily="49" charset="0"/>
              </a:rPr>
              <a:t>is_valid_postcode</a:t>
            </a:r>
            <a:r>
              <a:rPr lang="nl-NL" sz="1200" b="1" dirty="0">
                <a:solidFill>
                  <a:srgbClr val="000000"/>
                </a:solidFill>
                <a:latin typeface="Consolas" panose="020B0609020204030204" pitchFamily="49" charset="0"/>
              </a:rPr>
              <a:t>(</a:t>
            </a:r>
            <a:r>
              <a:rPr lang="nl-NL" sz="1200" b="0" dirty="0">
                <a:solidFill>
                  <a:srgbClr val="000000"/>
                </a:solidFill>
                <a:latin typeface="Consolas" panose="020B0609020204030204" pitchFamily="49" charset="0"/>
              </a:rPr>
              <a:t>pc</a:t>
            </a:r>
            <a:r>
              <a:rPr lang="nl-NL" sz="1200" b="1" dirty="0">
                <a:solidFill>
                  <a:srgbClr val="000000"/>
                </a:solidFill>
                <a:latin typeface="Consolas" panose="020B0609020204030204" pitchFamily="49" charset="0"/>
              </a:rPr>
              <a:t>:</a:t>
            </a:r>
            <a:r>
              <a:rPr lang="nl-NL" sz="1200" b="0" dirty="0">
                <a:solidFill>
                  <a:srgbClr val="808080"/>
                </a:solidFill>
                <a:latin typeface="Consolas" panose="020B0609020204030204" pitchFamily="49" charset="0"/>
              </a:rPr>
              <a:t> </a:t>
            </a:r>
            <a:r>
              <a:rPr lang="nl-NL" sz="1200" b="1" dirty="0">
                <a:solidFill>
                  <a:srgbClr val="000000"/>
                </a:solidFill>
                <a:latin typeface="Consolas" panose="020B0609020204030204" pitchFamily="49" charset="0"/>
              </a:rPr>
              <a:t>&amp;</a:t>
            </a:r>
            <a:r>
              <a:rPr lang="nl-NL" sz="1200" b="1" dirty="0">
                <a:solidFill>
                  <a:srgbClr val="00007F"/>
                </a:solidFill>
                <a:latin typeface="Consolas" panose="020B0609020204030204" pitchFamily="49" charset="0"/>
              </a:rPr>
              <a:t>str</a:t>
            </a:r>
            <a:r>
              <a:rPr lang="nl-NL" sz="1200" b="1" dirty="0">
                <a:solidFill>
                  <a:srgbClr val="000000"/>
                </a:solidFill>
                <a:latin typeface="Consolas" panose="020B0609020204030204" pitchFamily="49" charset="0"/>
              </a:rPr>
              <a:t>)</a:t>
            </a:r>
            <a:r>
              <a:rPr lang="nl-NL" sz="1200" b="0" dirty="0">
                <a:solidFill>
                  <a:srgbClr val="808080"/>
                </a:solidFill>
                <a:latin typeface="Consolas" panose="020B0609020204030204" pitchFamily="49" charset="0"/>
              </a:rPr>
              <a:t> </a:t>
            </a:r>
            <a:r>
              <a:rPr lang="nl-NL" sz="1200" b="1" dirty="0">
                <a:solidFill>
                  <a:srgbClr val="000000"/>
                </a:solidFill>
                <a:latin typeface="Consolas" panose="020B0609020204030204" pitchFamily="49" charset="0"/>
              </a:rPr>
              <a:t>-&gt;</a:t>
            </a:r>
            <a:r>
              <a:rPr lang="nl-NL" sz="1200" b="0" dirty="0">
                <a:solidFill>
                  <a:srgbClr val="808080"/>
                </a:solidFill>
                <a:latin typeface="Consolas" panose="020B0609020204030204" pitchFamily="49" charset="0"/>
              </a:rPr>
              <a:t> </a:t>
            </a:r>
            <a:r>
              <a:rPr lang="nl-NL" sz="1200" b="1" dirty="0">
                <a:solidFill>
                  <a:srgbClr val="00007F"/>
                </a:solidFill>
                <a:latin typeface="Consolas" panose="020B0609020204030204" pitchFamily="49" charset="0"/>
              </a:rPr>
              <a:t>bool</a:t>
            </a:r>
            <a:r>
              <a:rPr lang="nl-NL" sz="1200" b="0" dirty="0">
                <a:solidFill>
                  <a:srgbClr val="808080"/>
                </a:solidFill>
                <a:latin typeface="Consolas" panose="020B0609020204030204" pitchFamily="49" charset="0"/>
              </a:rPr>
              <a:t> </a:t>
            </a:r>
            <a:r>
              <a:rPr lang="nl-NL" sz="1200" b="1" dirty="0">
                <a:solidFill>
                  <a:srgbClr val="000000"/>
                </a:solidFill>
                <a:latin typeface="Consolas" panose="020B0609020204030204" pitchFamily="49" charset="0"/>
              </a:rPr>
              <a:t>{</a:t>
            </a:r>
            <a:endParaRPr lang="nl-NL" sz="1200" b="0" dirty="0">
              <a:solidFill>
                <a:srgbClr val="808080"/>
              </a:solidFill>
              <a:latin typeface="Consolas" panose="020B0609020204030204" pitchFamily="49" charset="0"/>
            </a:endParaRPr>
          </a:p>
          <a:p>
            <a:r>
              <a:rPr lang="pl-PL" sz="1200" b="0" dirty="0">
                <a:solidFill>
                  <a:srgbClr val="808080"/>
                </a:solidFill>
                <a:latin typeface="Consolas" panose="020B0609020204030204" pitchFamily="49" charset="0"/>
              </a:rPr>
              <a:t>    </a:t>
            </a:r>
            <a:r>
              <a:rPr lang="pl-PL" sz="1200" b="1" dirty="0">
                <a:solidFill>
                  <a:srgbClr val="00007F"/>
                </a:solidFill>
                <a:latin typeface="Consolas" panose="020B0609020204030204" pitchFamily="49" charset="0"/>
              </a:rPr>
              <a:t>let</a:t>
            </a:r>
            <a:r>
              <a:rPr lang="pl-PL" sz="1200" b="0" dirty="0">
                <a:solidFill>
                  <a:srgbClr val="808080"/>
                </a:solidFill>
                <a:latin typeface="Consolas" panose="020B0609020204030204" pitchFamily="49" charset="0"/>
              </a:rPr>
              <a:t> </a:t>
            </a:r>
            <a:r>
              <a:rPr lang="pl-PL" sz="1200" b="0" dirty="0">
                <a:solidFill>
                  <a:srgbClr val="000000"/>
                </a:solidFill>
                <a:latin typeface="Consolas" panose="020B0609020204030204" pitchFamily="49" charset="0"/>
              </a:rPr>
              <a:t>pattern</a:t>
            </a:r>
            <a:r>
              <a:rPr lang="pl-PL" sz="1200" b="0" dirty="0">
                <a:solidFill>
                  <a:srgbClr val="808080"/>
                </a:solidFill>
                <a:latin typeface="Consolas" panose="020B0609020204030204" pitchFamily="49" charset="0"/>
              </a:rPr>
              <a:t> </a:t>
            </a:r>
            <a:r>
              <a:rPr lang="pl-PL" sz="1200" b="1" dirty="0">
                <a:solidFill>
                  <a:srgbClr val="000000"/>
                </a:solidFill>
                <a:latin typeface="Consolas" panose="020B0609020204030204" pitchFamily="49" charset="0"/>
              </a:rPr>
              <a:t>=</a:t>
            </a:r>
            <a:r>
              <a:rPr lang="pl-PL" sz="1200" b="0" dirty="0">
                <a:solidFill>
                  <a:srgbClr val="808080"/>
                </a:solidFill>
                <a:latin typeface="Consolas" panose="020B0609020204030204" pitchFamily="49" charset="0"/>
              </a:rPr>
              <a:t> </a:t>
            </a:r>
            <a:r>
              <a:rPr lang="pl-PL" sz="1200" b="0" dirty="0">
                <a:solidFill>
                  <a:schemeClr val="accent1"/>
                </a:solidFill>
                <a:highlight>
                  <a:srgbClr val="FFFF00"/>
                </a:highlight>
                <a:latin typeface="Consolas" panose="020B0609020204030204" pitchFamily="49" charset="0"/>
              </a:rPr>
              <a:t>r"(?i</a:t>
            </a:r>
            <a:r>
              <a:rPr lang="en-GB" sz="1200" b="0" dirty="0">
                <a:solidFill>
                  <a:schemeClr val="accent1"/>
                </a:solidFill>
                <a:highlight>
                  <a:srgbClr val="FFFF00"/>
                </a:highlight>
                <a:latin typeface="Consolas" panose="020B0609020204030204" pitchFamily="49" charset="0"/>
              </a:rPr>
              <a:t>:</a:t>
            </a:r>
            <a:r>
              <a:rPr lang="pl-PL" sz="1200" b="0" dirty="0">
                <a:solidFill>
                  <a:schemeClr val="accent1"/>
                </a:solidFill>
                <a:highlight>
                  <a:srgbClr val="FFFF00"/>
                </a:highlight>
                <a:latin typeface="Consolas" panose="020B0609020204030204" pitchFamily="49" charset="0"/>
              </a:rPr>
              <a:t>[a-z]{1,2})([0-9]{1,2}) ?([0-9])(?i</a:t>
            </a:r>
            <a:r>
              <a:rPr lang="en-GB" sz="1200" b="0" dirty="0">
                <a:solidFill>
                  <a:schemeClr val="accent1"/>
                </a:solidFill>
                <a:highlight>
                  <a:srgbClr val="FFFF00"/>
                </a:highlight>
                <a:latin typeface="Consolas" panose="020B0609020204030204" pitchFamily="49" charset="0"/>
              </a:rPr>
              <a:t>:</a:t>
            </a:r>
            <a:r>
              <a:rPr lang="pl-PL" sz="1200" b="0" dirty="0">
                <a:solidFill>
                  <a:schemeClr val="accent1"/>
                </a:solidFill>
                <a:highlight>
                  <a:srgbClr val="FFFF00"/>
                </a:highlight>
                <a:latin typeface="Consolas" panose="020B0609020204030204" pitchFamily="49" charset="0"/>
              </a:rPr>
              <a:t>[a-z]{2})"</a:t>
            </a:r>
            <a:r>
              <a:rPr lang="pl-PL" sz="1200" b="1" dirty="0">
                <a:solidFill>
                  <a:schemeClr val="accent1"/>
                </a:solidFill>
                <a:latin typeface="Consolas" panose="020B0609020204030204" pitchFamily="49" charset="0"/>
              </a:rPr>
              <a:t>;</a:t>
            </a:r>
            <a:endParaRPr lang="pl-PL" sz="1200" b="0" dirty="0">
              <a:solidFill>
                <a:schemeClr val="accent1"/>
              </a:solidFill>
              <a:latin typeface="Consolas" panose="020B0609020204030204" pitchFamily="49" charset="0"/>
            </a:endParaRPr>
          </a:p>
          <a:p>
            <a:r>
              <a:rPr lang="en-GB" sz="1200" b="1" dirty="0">
                <a:solidFill>
                  <a:srgbClr val="00007F"/>
                </a:solidFill>
                <a:latin typeface="Consolas" panose="020B0609020204030204" pitchFamily="49" charset="0"/>
              </a:rPr>
              <a:t>    let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pc_regex</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Regex</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new</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pattern</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1" dirty="0">
                <a:solidFill>
                  <a:srgbClr val="00007F"/>
                </a:solidFill>
                <a:latin typeface="Consolas" panose="020B0609020204030204" pitchFamily="49" charset="0"/>
              </a:rPr>
              <a:t>    if</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pc_regex</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is_err</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a:solidFill>
                  <a:srgbClr val="7F7F00"/>
                </a:solidFill>
                <a:latin typeface="Consolas" panose="020B0609020204030204" pitchFamily="49" charset="0"/>
              </a:rPr>
              <a:t>panic!</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“Cannot parse regex pattern!"</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    }</a:t>
            </a:r>
            <a:endParaRPr lang="en-GB" sz="1200" b="0" dirty="0">
              <a:solidFill>
                <a:srgbClr val="808080"/>
              </a:solidFill>
              <a:latin typeface="Consolas" panose="020B0609020204030204" pitchFamily="49" charset="0"/>
            </a:endParaRPr>
          </a:p>
          <a:p>
            <a:r>
              <a:rPr lang="en-US" sz="1200" b="1" dirty="0">
                <a:solidFill>
                  <a:srgbClr val="00007F"/>
                </a:solidFill>
                <a:latin typeface="Consolas" panose="020B0609020204030204" pitchFamily="49" charset="0"/>
              </a:rPr>
              <a:t>    return</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pc_regex</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unwrap</a:t>
            </a:r>
            <a:r>
              <a:rPr lang="en-US" sz="1200" b="1" dirty="0">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is_match</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pc</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endParaRPr lang="en-GB" sz="1200" dirty="0">
              <a:latin typeface="Consolas" panose="020B0609020204030204" pitchFamily="49" charset="0"/>
            </a:endParaRPr>
          </a:p>
        </p:txBody>
      </p:sp>
      <p:sp>
        <p:nvSpPr>
          <p:cNvPr id="6" name="TextBox 5">
            <a:extLst>
              <a:ext uri="{FF2B5EF4-FFF2-40B4-BE49-F238E27FC236}">
                <a16:creationId xmlns:a16="http://schemas.microsoft.com/office/drawing/2014/main" id="{384B3860-BFC0-B9B1-4FD3-7375FC230631}"/>
              </a:ext>
            </a:extLst>
          </p:cNvPr>
          <p:cNvSpPr txBox="1"/>
          <p:nvPr/>
        </p:nvSpPr>
        <p:spPr>
          <a:xfrm>
            <a:off x="9247211" y="5893020"/>
            <a:ext cx="2249513" cy="307777"/>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GL18 3QJ is valid</a:t>
            </a:r>
          </a:p>
        </p:txBody>
      </p:sp>
      <p:sp>
        <p:nvSpPr>
          <p:cNvPr id="7" name="TextBox 6">
            <a:extLst>
              <a:ext uri="{FF2B5EF4-FFF2-40B4-BE49-F238E27FC236}">
                <a16:creationId xmlns:a16="http://schemas.microsoft.com/office/drawing/2014/main" id="{3F358AC8-37DF-81E7-5BE6-B7807C8E1606}"/>
              </a:ext>
            </a:extLst>
          </p:cNvPr>
          <p:cNvSpPr txBox="1"/>
          <p:nvPr/>
        </p:nvSpPr>
        <p:spPr>
          <a:xfrm>
            <a:off x="8020458" y="5893020"/>
            <a:ext cx="1192213" cy="309096"/>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BC181F03-D0CB-F576-FFA4-2EDBE25CE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9490" y="2139939"/>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04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395BE-032C-15C5-7785-801449F92ABB}"/>
              </a:ext>
            </a:extLst>
          </p:cNvPr>
          <p:cNvSpPr>
            <a:spLocks noGrp="1"/>
          </p:cNvSpPr>
          <p:nvPr>
            <p:ph type="body" sz="quarter" idx="10"/>
          </p:nvPr>
        </p:nvSpPr>
        <p:spPr/>
        <p:txBody>
          <a:bodyPr/>
          <a:lstStyle/>
          <a:p>
            <a:r>
              <a:rPr lang="en-GB" sz="4800" cap="none" dirty="0"/>
              <a:t>Regular Expressions – capturing</a:t>
            </a:r>
          </a:p>
          <a:p>
            <a:endParaRPr lang="en-GB" dirty="0"/>
          </a:p>
        </p:txBody>
      </p:sp>
      <p:sp>
        <p:nvSpPr>
          <p:cNvPr id="3" name="Text Placeholder 2">
            <a:extLst>
              <a:ext uri="{FF2B5EF4-FFF2-40B4-BE49-F238E27FC236}">
                <a16:creationId xmlns:a16="http://schemas.microsoft.com/office/drawing/2014/main" id="{03F223EF-FEBA-8B7C-C154-E4C726B757BF}"/>
              </a:ext>
            </a:extLst>
          </p:cNvPr>
          <p:cNvSpPr>
            <a:spLocks noGrp="1"/>
          </p:cNvSpPr>
          <p:nvPr>
            <p:ph type="body" sz="quarter" idx="15"/>
          </p:nvPr>
        </p:nvSpPr>
        <p:spPr>
          <a:xfrm>
            <a:off x="4751388" y="378434"/>
            <a:ext cx="6952932" cy="6042463"/>
          </a:xfrm>
        </p:spPr>
        <p:txBody>
          <a:bodyPr/>
          <a:lstStyle/>
          <a:p>
            <a:r>
              <a:rPr lang="en-GB" b="1" dirty="0"/>
              <a:t>In this example we’re refactoring the solution a little by not only matching, but storing and accessing the captured “facets” of the original data…</a:t>
            </a:r>
          </a:p>
        </p:txBody>
      </p:sp>
      <p:sp>
        <p:nvSpPr>
          <p:cNvPr id="4" name="TextBox 3">
            <a:extLst>
              <a:ext uri="{FF2B5EF4-FFF2-40B4-BE49-F238E27FC236}">
                <a16:creationId xmlns:a16="http://schemas.microsoft.com/office/drawing/2014/main" id="{EBB362A7-3B11-7DB0-F8B9-C996B078DFA7}"/>
              </a:ext>
            </a:extLst>
          </p:cNvPr>
          <p:cNvSpPr txBox="1"/>
          <p:nvPr/>
        </p:nvSpPr>
        <p:spPr>
          <a:xfrm>
            <a:off x="4751388" y="1249501"/>
            <a:ext cx="6414213" cy="4543036"/>
          </a:xfrm>
          <a:prstGeom prst="rect">
            <a:avLst/>
          </a:prstGeom>
          <a:solidFill>
            <a:schemeClr val="tx1">
              <a:lumMod val="10000"/>
              <a:lumOff val="90000"/>
            </a:schemeClr>
          </a:solidFill>
        </p:spPr>
        <p:txBody>
          <a:bodyPr vert="horz" wrap="square" lIns="0" tIns="0" rIns="0" bIns="0" rtlCol="0" anchor="t" anchorCtr="0">
            <a:noAutofit/>
          </a:bodyPr>
          <a:lstStyle/>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regex</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Regex</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Captures</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fn</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main</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postcode</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7F007F"/>
                </a:solidFill>
                <a:latin typeface="Consolas" panose="020B0609020204030204" pitchFamily="49" charset="0"/>
              </a:rPr>
              <a:t>"GL18 3QJ"</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result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is_valid_postcode</a:t>
            </a:r>
            <a:r>
              <a:rPr lang="en-GB" sz="1200" b="1" dirty="0">
                <a:solidFill>
                  <a:srgbClr val="000000"/>
                </a:solidFill>
                <a:latin typeface="Consolas" panose="020B0609020204030204" pitchFamily="49" charset="0"/>
              </a:rPr>
              <a:t>(&amp;</a:t>
            </a:r>
            <a:r>
              <a:rPr lang="en-GB" sz="1200" b="0" dirty="0">
                <a:solidFill>
                  <a:srgbClr val="000000"/>
                </a:solidFill>
                <a:latin typeface="Consolas" panose="020B0609020204030204" pitchFamily="49" charset="0"/>
              </a:rPr>
              <a:t>postcode</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match</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result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Some</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caps</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=&gt;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print_extracts</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caps</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None</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=&gt;</a:t>
            </a:r>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"No match"</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perform the regex check by attempting to match and extract</a:t>
            </a:r>
            <a:endParaRPr lang="en-US"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fn</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is_valid_postcode</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pc</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&amp;</a:t>
            </a:r>
            <a:r>
              <a:rPr lang="en-GB" sz="1200" b="1" dirty="0">
                <a:solidFill>
                  <a:srgbClr val="00007F"/>
                </a:solidFill>
                <a:latin typeface="Consolas" panose="020B0609020204030204" pitchFamily="49" charset="0"/>
              </a:rPr>
              <a:t>str</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-&gt;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Option</a:t>
            </a:r>
            <a:r>
              <a:rPr lang="en-GB" sz="1200" b="1" dirty="0">
                <a:solidFill>
                  <a:srgbClr val="000000"/>
                </a:solidFill>
                <a:latin typeface="Consolas" panose="020B0609020204030204" pitchFamily="49" charset="0"/>
              </a:rPr>
              <a:t>&lt;</a:t>
            </a:r>
            <a:r>
              <a:rPr lang="en-GB" sz="1200" b="0" dirty="0">
                <a:solidFill>
                  <a:srgbClr val="000000"/>
                </a:solidFill>
                <a:latin typeface="Consolas" panose="020B0609020204030204" pitchFamily="49" charset="0"/>
              </a:rPr>
              <a:t>Captures</a:t>
            </a:r>
            <a:r>
              <a:rPr lang="en-GB" sz="1200" b="1" dirty="0">
                <a:solidFill>
                  <a:srgbClr val="000000"/>
                </a:solidFill>
                <a:latin typeface="Consolas" panose="020B0609020204030204" pitchFamily="49" charset="0"/>
              </a:rPr>
              <a:t>&gt;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pl-PL" sz="1200" b="0" dirty="0">
                <a:solidFill>
                  <a:srgbClr val="808080"/>
                </a:solidFill>
                <a:latin typeface="Consolas" panose="020B0609020204030204" pitchFamily="49" charset="0"/>
              </a:rPr>
              <a:t>    </a:t>
            </a:r>
            <a:r>
              <a:rPr lang="pl-PL" sz="1200" b="1" dirty="0">
                <a:solidFill>
                  <a:srgbClr val="00007F"/>
                </a:solidFill>
                <a:latin typeface="Consolas" panose="020B0609020204030204" pitchFamily="49" charset="0"/>
              </a:rPr>
              <a:t>let</a:t>
            </a:r>
            <a:r>
              <a:rPr lang="pl-PL" sz="1200" b="0" dirty="0">
                <a:solidFill>
                  <a:srgbClr val="808080"/>
                </a:solidFill>
                <a:latin typeface="Consolas" panose="020B0609020204030204" pitchFamily="49" charset="0"/>
              </a:rPr>
              <a:t> </a:t>
            </a:r>
            <a:r>
              <a:rPr lang="pl-PL" sz="1200" b="0" dirty="0">
                <a:solidFill>
                  <a:srgbClr val="000000"/>
                </a:solidFill>
                <a:latin typeface="Consolas" panose="020B0609020204030204" pitchFamily="49" charset="0"/>
              </a:rPr>
              <a:t>pattern</a:t>
            </a:r>
            <a:r>
              <a:rPr lang="pl-PL" sz="1200" b="0" dirty="0">
                <a:solidFill>
                  <a:srgbClr val="808080"/>
                </a:solidFill>
                <a:latin typeface="Consolas" panose="020B0609020204030204" pitchFamily="49" charset="0"/>
              </a:rPr>
              <a:t> </a:t>
            </a:r>
            <a:r>
              <a:rPr lang="pl-PL" sz="1200" b="1" dirty="0">
                <a:solidFill>
                  <a:srgbClr val="000000"/>
                </a:solidFill>
                <a:latin typeface="Consolas" panose="020B0609020204030204" pitchFamily="49" charset="0"/>
              </a:rPr>
              <a:t>=</a:t>
            </a:r>
            <a:r>
              <a:rPr lang="pl-PL" sz="1200" b="0" dirty="0">
                <a:solidFill>
                  <a:srgbClr val="808080"/>
                </a:solidFill>
                <a:latin typeface="Consolas" panose="020B0609020204030204" pitchFamily="49" charset="0"/>
              </a:rPr>
              <a:t> </a:t>
            </a:r>
            <a:r>
              <a:rPr lang="pl-PL" sz="1200" b="0" dirty="0">
                <a:solidFill>
                  <a:srgbClr val="B090B0"/>
                </a:solidFill>
                <a:latin typeface="Consolas" panose="020B0609020204030204" pitchFamily="49" charset="0"/>
              </a:rPr>
              <a:t>r"([a-zA-Z]{1,2})([0-9]{1,2}) ?([0-9])([a-zA-Z]{2})"</a:t>
            </a:r>
            <a:r>
              <a:rPr lang="pl-PL" sz="1200" b="1" dirty="0">
                <a:solidFill>
                  <a:srgbClr val="000000"/>
                </a:solidFill>
                <a:latin typeface="Consolas" panose="020B0609020204030204" pitchFamily="49" charset="0"/>
              </a:rPr>
              <a:t>;</a:t>
            </a:r>
            <a:endParaRPr lang="pl-PL" sz="1200" b="0" dirty="0">
              <a:solidFill>
                <a:srgbClr val="808080"/>
              </a:solidFill>
              <a:latin typeface="Consolas" panose="020B0609020204030204" pitchFamily="49" charset="0"/>
            </a:endParaRPr>
          </a:p>
          <a:p>
            <a:r>
              <a:rPr lang="en-GB" sz="1200" b="1" dirty="0">
                <a:solidFill>
                  <a:srgbClr val="00007F"/>
                </a:solidFill>
                <a:latin typeface="Consolas" panose="020B0609020204030204" pitchFamily="49" charset="0"/>
              </a:rPr>
              <a:t>    let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pc_regex</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Regex</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new</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pattern</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unwrap</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000000"/>
                </a:solidFill>
                <a:latin typeface="Consolas" panose="020B0609020204030204" pitchFamily="49" charset="0"/>
              </a:rPr>
              <a:t>    </a:t>
            </a:r>
            <a:r>
              <a:rPr lang="en-GB" sz="1200" b="0" dirty="0" err="1">
                <a:solidFill>
                  <a:srgbClr val="000000"/>
                </a:solidFill>
                <a:latin typeface="Consolas" panose="020B0609020204030204" pitchFamily="49" charset="0"/>
              </a:rPr>
              <a:t>pc_regex</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captures</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pc</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print the extracted facets (except "full match")</a:t>
            </a:r>
            <a:endParaRPr lang="en-US" sz="1200" b="0" dirty="0">
              <a:solidFill>
                <a:srgbClr val="808080"/>
              </a:solidFill>
              <a:latin typeface="Consolas" panose="020B0609020204030204" pitchFamily="49" charset="0"/>
            </a:endParaRPr>
          </a:p>
          <a:p>
            <a:r>
              <a:rPr lang="fr-FR" sz="1200" b="1" dirty="0" err="1">
                <a:solidFill>
                  <a:srgbClr val="00007F"/>
                </a:solidFill>
                <a:latin typeface="Consolas" panose="020B0609020204030204" pitchFamily="49" charset="0"/>
              </a:rPr>
              <a:t>fn</a:t>
            </a:r>
            <a:r>
              <a:rPr lang="fr-FR" sz="1200" b="0" dirty="0">
                <a:solidFill>
                  <a:srgbClr val="808080"/>
                </a:solidFill>
                <a:latin typeface="Consolas" panose="020B0609020204030204" pitchFamily="49" charset="0"/>
              </a:rPr>
              <a:t> </a:t>
            </a:r>
            <a:r>
              <a:rPr lang="fr-FR" sz="1200" b="0" dirty="0" err="1">
                <a:solidFill>
                  <a:srgbClr val="000000"/>
                </a:solidFill>
                <a:latin typeface="Consolas" panose="020B0609020204030204" pitchFamily="49" charset="0"/>
              </a:rPr>
              <a:t>print_extracts</a:t>
            </a:r>
            <a:r>
              <a:rPr lang="fr-FR" sz="1200" b="1" dirty="0">
                <a:solidFill>
                  <a:srgbClr val="000000"/>
                </a:solidFill>
                <a:latin typeface="Consolas" panose="020B0609020204030204" pitchFamily="49" charset="0"/>
              </a:rPr>
              <a:t>(</a:t>
            </a:r>
            <a:r>
              <a:rPr lang="fr-FR" sz="1200" b="0" dirty="0">
                <a:solidFill>
                  <a:srgbClr val="000000"/>
                </a:solidFill>
                <a:latin typeface="Consolas" panose="020B0609020204030204" pitchFamily="49" charset="0"/>
              </a:rPr>
              <a:t>cap</a:t>
            </a:r>
            <a:r>
              <a:rPr lang="fr-FR" sz="1200" b="1" dirty="0">
                <a:solidFill>
                  <a:srgbClr val="000000"/>
                </a:solidFill>
                <a:latin typeface="Consolas" panose="020B0609020204030204" pitchFamily="49" charset="0"/>
              </a:rPr>
              <a:t>:</a:t>
            </a:r>
            <a:r>
              <a:rPr lang="fr-FR" sz="1200" b="0" dirty="0">
                <a:solidFill>
                  <a:srgbClr val="808080"/>
                </a:solidFill>
                <a:latin typeface="Consolas" panose="020B0609020204030204" pitchFamily="49" charset="0"/>
              </a:rPr>
              <a:t> </a:t>
            </a:r>
            <a:r>
              <a:rPr lang="fr-FR" sz="1200" b="0" dirty="0">
                <a:solidFill>
                  <a:srgbClr val="000000"/>
                </a:solidFill>
                <a:latin typeface="Consolas" panose="020B0609020204030204" pitchFamily="49" charset="0"/>
              </a:rPr>
              <a:t>Captures</a:t>
            </a:r>
            <a:r>
              <a:rPr lang="fr-FR" sz="1200" b="1" dirty="0">
                <a:solidFill>
                  <a:srgbClr val="000000"/>
                </a:solidFill>
                <a:latin typeface="Consolas" panose="020B0609020204030204" pitchFamily="49" charset="0"/>
              </a:rPr>
              <a:t>)</a:t>
            </a:r>
            <a:r>
              <a:rPr lang="fr-FR" sz="1200" b="0" dirty="0">
                <a:solidFill>
                  <a:srgbClr val="808080"/>
                </a:solidFill>
                <a:latin typeface="Consolas" panose="020B0609020204030204" pitchFamily="49" charset="0"/>
              </a:rPr>
              <a:t> </a:t>
            </a:r>
            <a:r>
              <a:rPr lang="fr-FR" sz="1200" b="1" dirty="0">
                <a:solidFill>
                  <a:srgbClr val="000000"/>
                </a:solidFill>
                <a:latin typeface="Consolas" panose="020B0609020204030204" pitchFamily="49" charset="0"/>
              </a:rPr>
              <a:t>-&gt;</a:t>
            </a:r>
            <a:r>
              <a:rPr lang="fr-FR" sz="1200" b="0" dirty="0">
                <a:solidFill>
                  <a:srgbClr val="808080"/>
                </a:solidFill>
                <a:latin typeface="Consolas" panose="020B0609020204030204" pitchFamily="49" charset="0"/>
              </a:rPr>
              <a:t> </a:t>
            </a:r>
            <a:r>
              <a:rPr lang="fr-FR" sz="1200" b="1" dirty="0">
                <a:solidFill>
                  <a:srgbClr val="000000"/>
                </a:solidFill>
                <a:latin typeface="Consolas" panose="020B0609020204030204" pitchFamily="49" charset="0"/>
              </a:rPr>
              <a:t>()</a:t>
            </a:r>
            <a:r>
              <a:rPr lang="fr-FR" sz="1200" b="0" dirty="0">
                <a:solidFill>
                  <a:srgbClr val="808080"/>
                </a:solidFill>
                <a:latin typeface="Consolas" panose="020B0609020204030204" pitchFamily="49" charset="0"/>
              </a:rPr>
              <a:t> </a:t>
            </a:r>
            <a:r>
              <a:rPr lang="fr-FR" sz="1200" b="1" dirty="0">
                <a:solidFill>
                  <a:srgbClr val="000000"/>
                </a:solidFill>
                <a:latin typeface="Consolas" panose="020B0609020204030204" pitchFamily="49" charset="0"/>
              </a:rPr>
              <a:t>{</a:t>
            </a:r>
            <a:endParaRPr lang="fr-FR" sz="1200" b="0" dirty="0">
              <a:solidFill>
                <a:srgbClr val="808080"/>
              </a:solidFill>
              <a:latin typeface="Consolas" panose="020B0609020204030204" pitchFamily="49" charset="0"/>
            </a:endParaRPr>
          </a:p>
          <a:p>
            <a:r>
              <a:rPr lang="en-GB" sz="1200" b="1" dirty="0">
                <a:solidFill>
                  <a:srgbClr val="00007F"/>
                </a:solidFill>
                <a:latin typeface="Consolas" panose="020B0609020204030204" pitchFamily="49" charset="0"/>
              </a:rPr>
              <a:t>    for</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facet</a:t>
            </a:r>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in</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cap</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iter</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skip</a:t>
            </a:r>
            <a:r>
              <a:rPr lang="en-GB" sz="1200" b="1" dirty="0">
                <a:solidFill>
                  <a:srgbClr val="000000"/>
                </a:solidFill>
                <a:latin typeface="Consolas" panose="020B0609020204030204" pitchFamily="49" charset="0"/>
              </a:rPr>
              <a:t>(</a:t>
            </a:r>
            <a:r>
              <a:rPr lang="en-GB" sz="1200" b="0" dirty="0">
                <a:solidFill>
                  <a:srgbClr val="007F7F"/>
                </a:solidFill>
                <a:latin typeface="Consolas" panose="020B0609020204030204" pitchFamily="49" charset="0"/>
              </a:rPr>
              <a:t>1</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facet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unwrap</a:t>
            </a:r>
            <a:r>
              <a:rPr lang="en-GB" sz="1200" b="1" dirty="0">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as_str</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    }</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endParaRPr lang="en-GB" sz="1200" dirty="0">
              <a:latin typeface="Consolas" panose="020B0609020204030204" pitchFamily="49" charset="0"/>
            </a:endParaRPr>
          </a:p>
        </p:txBody>
      </p:sp>
      <p:sp>
        <p:nvSpPr>
          <p:cNvPr id="6" name="TextBox 5">
            <a:extLst>
              <a:ext uri="{FF2B5EF4-FFF2-40B4-BE49-F238E27FC236}">
                <a16:creationId xmlns:a16="http://schemas.microsoft.com/office/drawing/2014/main" id="{384B3860-BFC0-B9B1-4FD3-7375FC230631}"/>
              </a:ext>
            </a:extLst>
          </p:cNvPr>
          <p:cNvSpPr txBox="1"/>
          <p:nvPr/>
        </p:nvSpPr>
        <p:spPr>
          <a:xfrm>
            <a:off x="9947868" y="5599977"/>
            <a:ext cx="1756452" cy="954107"/>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"GL"</a:t>
            </a:r>
          </a:p>
          <a:p>
            <a:r>
              <a:rPr lang="en-GB" sz="1400" dirty="0">
                <a:solidFill>
                  <a:schemeClr val="bg1"/>
                </a:solidFill>
                <a:latin typeface="Consolas" panose="020B0609020204030204" pitchFamily="49" charset="0"/>
              </a:rPr>
              <a:t>"18"</a:t>
            </a:r>
          </a:p>
          <a:p>
            <a:r>
              <a:rPr lang="en-GB" sz="1400" dirty="0">
                <a:solidFill>
                  <a:schemeClr val="bg1"/>
                </a:solidFill>
                <a:latin typeface="Consolas" panose="020B0609020204030204" pitchFamily="49" charset="0"/>
              </a:rPr>
              <a:t>"3"</a:t>
            </a:r>
          </a:p>
          <a:p>
            <a:r>
              <a:rPr lang="en-GB" sz="1400" dirty="0">
                <a:solidFill>
                  <a:schemeClr val="bg1"/>
                </a:solidFill>
                <a:latin typeface="Consolas" panose="020B0609020204030204" pitchFamily="49" charset="0"/>
              </a:rPr>
              <a:t>"QJ"</a:t>
            </a:r>
          </a:p>
        </p:txBody>
      </p:sp>
      <p:sp>
        <p:nvSpPr>
          <p:cNvPr id="7" name="TextBox 6">
            <a:extLst>
              <a:ext uri="{FF2B5EF4-FFF2-40B4-BE49-F238E27FC236}">
                <a16:creationId xmlns:a16="http://schemas.microsoft.com/office/drawing/2014/main" id="{3F358AC8-37DF-81E7-5BE6-B7807C8E1606}"/>
              </a:ext>
            </a:extLst>
          </p:cNvPr>
          <p:cNvSpPr txBox="1"/>
          <p:nvPr/>
        </p:nvSpPr>
        <p:spPr>
          <a:xfrm>
            <a:off x="8681975" y="5598658"/>
            <a:ext cx="1192213" cy="309096"/>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BC181F03-D0CB-F576-FFA4-2EDBE25CE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7984" y="1249501"/>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485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395BE-032C-15C5-7785-801449F92ABB}"/>
              </a:ext>
            </a:extLst>
          </p:cNvPr>
          <p:cNvSpPr>
            <a:spLocks noGrp="1"/>
          </p:cNvSpPr>
          <p:nvPr>
            <p:ph type="body" sz="quarter" idx="10"/>
          </p:nvPr>
        </p:nvSpPr>
        <p:spPr/>
        <p:txBody>
          <a:bodyPr/>
          <a:lstStyle/>
          <a:p>
            <a:r>
              <a:rPr lang="en-GB" sz="4800" cap="none" dirty="0"/>
              <a:t>Networking essentials – an overview</a:t>
            </a:r>
          </a:p>
          <a:p>
            <a:endParaRPr lang="en-GB" dirty="0"/>
          </a:p>
        </p:txBody>
      </p:sp>
      <p:sp>
        <p:nvSpPr>
          <p:cNvPr id="3" name="Text Placeholder 2">
            <a:extLst>
              <a:ext uri="{FF2B5EF4-FFF2-40B4-BE49-F238E27FC236}">
                <a16:creationId xmlns:a16="http://schemas.microsoft.com/office/drawing/2014/main" id="{03F223EF-FEBA-8B7C-C154-E4C726B757BF}"/>
              </a:ext>
            </a:extLst>
          </p:cNvPr>
          <p:cNvSpPr>
            <a:spLocks noGrp="1"/>
          </p:cNvSpPr>
          <p:nvPr>
            <p:ph type="body" sz="quarter" idx="15"/>
          </p:nvPr>
        </p:nvSpPr>
        <p:spPr>
          <a:xfrm>
            <a:off x="4751388" y="381837"/>
            <a:ext cx="6952932" cy="4090760"/>
          </a:xfrm>
        </p:spPr>
        <p:txBody>
          <a:bodyPr/>
          <a:lstStyle/>
          <a:p>
            <a:r>
              <a:rPr lang="en-GB" b="1" dirty="0"/>
              <a:t>Rust’s standard library </a:t>
            </a:r>
            <a:r>
              <a:rPr lang="en-GB" b="1" dirty="0">
                <a:latin typeface="Consolas" panose="020B0609020204030204" pitchFamily="49" charset="0"/>
              </a:rPr>
              <a:t>std::net</a:t>
            </a:r>
            <a:r>
              <a:rPr lang="en-GB" b="1" dirty="0"/>
              <a:t> provides the following modules:</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These are not dissimilar to C’s sys/</a:t>
            </a:r>
            <a:r>
              <a:rPr lang="en-GB" b="1" dirty="0" err="1"/>
              <a:t>socket.h</a:t>
            </a:r>
            <a:r>
              <a:rPr lang="en-GB" b="1" dirty="0"/>
              <a:t>, </a:t>
            </a:r>
            <a:r>
              <a:rPr lang="en-GB" b="1" dirty="0" err="1"/>
              <a:t>arpa</a:t>
            </a:r>
            <a:r>
              <a:rPr lang="en-GB" b="1" dirty="0"/>
              <a:t>/</a:t>
            </a:r>
            <a:r>
              <a:rPr lang="en-GB" b="1" dirty="0" err="1"/>
              <a:t>inet.h</a:t>
            </a:r>
            <a:r>
              <a:rPr lang="en-GB" b="1" dirty="0"/>
              <a:t> etc.</a:t>
            </a:r>
          </a:p>
          <a:p>
            <a:endParaRPr lang="en-GB" b="1" dirty="0"/>
          </a:p>
          <a:p>
            <a:r>
              <a:rPr lang="en-GB" b="1" dirty="0"/>
              <a:t>There are also higher-level structures which perform specific tasks and are used in conjunction, e.g.</a:t>
            </a:r>
          </a:p>
          <a:p>
            <a:pPr marL="285750" indent="-285750">
              <a:buFont typeface="Arial" panose="020B0604020202020204" pitchFamily="34" charset="0"/>
              <a:buChar char="•"/>
            </a:pPr>
            <a:r>
              <a:rPr lang="en-GB" b="1" dirty="0" err="1"/>
              <a:t>TcpListener</a:t>
            </a:r>
            <a:r>
              <a:rPr lang="en-GB" b="1" dirty="0"/>
              <a:t> </a:t>
            </a:r>
            <a:r>
              <a:rPr lang="en-GB" dirty="0"/>
              <a:t>(used with </a:t>
            </a:r>
            <a:r>
              <a:rPr lang="en-GB" b="1" dirty="0" err="1"/>
              <a:t>TcpStream</a:t>
            </a:r>
            <a:r>
              <a:rPr lang="en-GB" dirty="0"/>
              <a:t>)</a:t>
            </a:r>
          </a:p>
          <a:p>
            <a:endParaRPr lang="en-GB" b="1" dirty="0"/>
          </a:p>
          <a:p>
            <a:r>
              <a:rPr lang="en-GB" b="1" dirty="0"/>
              <a:t>In addition, there are several other crates in the wider Rust ecosystem that provide specific networking resources, e.g. Bluetooth, FTP, QUIC, NNTP etc.</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p:txBody>
      </p:sp>
      <p:graphicFrame>
        <p:nvGraphicFramePr>
          <p:cNvPr id="5" name="Diagram 4">
            <a:extLst>
              <a:ext uri="{FF2B5EF4-FFF2-40B4-BE49-F238E27FC236}">
                <a16:creationId xmlns:a16="http://schemas.microsoft.com/office/drawing/2014/main" id="{4B786798-C116-B0B0-A7EA-A9306F867E2D}"/>
              </a:ext>
            </a:extLst>
          </p:cNvPr>
          <p:cNvGraphicFramePr/>
          <p:nvPr>
            <p:extLst>
              <p:ext uri="{D42A27DB-BD31-4B8C-83A1-F6EECF244321}">
                <p14:modId xmlns:p14="http://schemas.microsoft.com/office/powerpoint/2010/main" val="546211699"/>
              </p:ext>
            </p:extLst>
          </p:nvPr>
        </p:nvGraphicFramePr>
        <p:xfrm>
          <a:off x="5569019" y="1004835"/>
          <a:ext cx="5644941" cy="2011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567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3395BE-032C-15C5-7785-801449F92ABB}"/>
              </a:ext>
            </a:extLst>
          </p:cNvPr>
          <p:cNvSpPr>
            <a:spLocks noGrp="1"/>
          </p:cNvSpPr>
          <p:nvPr>
            <p:ph type="body" sz="quarter" idx="10"/>
          </p:nvPr>
        </p:nvSpPr>
        <p:spPr/>
        <p:txBody>
          <a:bodyPr/>
          <a:lstStyle/>
          <a:p>
            <a:r>
              <a:rPr lang="en-GB" sz="4800" cap="none" dirty="0"/>
              <a:t>Networking essentials – UDP</a:t>
            </a:r>
          </a:p>
          <a:p>
            <a:endParaRPr lang="en-GB" dirty="0"/>
          </a:p>
        </p:txBody>
      </p:sp>
      <p:sp>
        <p:nvSpPr>
          <p:cNvPr id="3" name="Text Placeholder 2">
            <a:extLst>
              <a:ext uri="{FF2B5EF4-FFF2-40B4-BE49-F238E27FC236}">
                <a16:creationId xmlns:a16="http://schemas.microsoft.com/office/drawing/2014/main" id="{03F223EF-FEBA-8B7C-C154-E4C726B757BF}"/>
              </a:ext>
            </a:extLst>
          </p:cNvPr>
          <p:cNvSpPr>
            <a:spLocks noGrp="1"/>
          </p:cNvSpPr>
          <p:nvPr>
            <p:ph type="body" sz="quarter" idx="15"/>
          </p:nvPr>
        </p:nvSpPr>
        <p:spPr>
          <a:xfrm>
            <a:off x="4740197" y="177467"/>
            <a:ext cx="6952932" cy="4094163"/>
          </a:xfrm>
        </p:spPr>
        <p:txBody>
          <a:bodyPr/>
          <a:lstStyle/>
          <a:p>
            <a:r>
              <a:rPr lang="en-GB" dirty="0"/>
              <a:t>It’s possible to create a basic “echo” server using the </a:t>
            </a:r>
            <a:r>
              <a:rPr lang="en-GB" dirty="0" err="1"/>
              <a:t>UdpSocket</a:t>
            </a:r>
            <a:endParaRPr lang="en-GB" b="1" dirty="0"/>
          </a:p>
          <a:p>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p:txBody>
      </p:sp>
      <p:sp>
        <p:nvSpPr>
          <p:cNvPr id="4" name="TextBox 3">
            <a:extLst>
              <a:ext uri="{FF2B5EF4-FFF2-40B4-BE49-F238E27FC236}">
                <a16:creationId xmlns:a16="http://schemas.microsoft.com/office/drawing/2014/main" id="{EBB362A7-3B11-7DB0-F8B9-C996B078DFA7}"/>
              </a:ext>
            </a:extLst>
          </p:cNvPr>
          <p:cNvSpPr txBox="1"/>
          <p:nvPr/>
        </p:nvSpPr>
        <p:spPr>
          <a:xfrm>
            <a:off x="4740197" y="649199"/>
            <a:ext cx="7067019" cy="6031334"/>
          </a:xfrm>
          <a:prstGeom prst="rect">
            <a:avLst/>
          </a:prstGeom>
          <a:solidFill>
            <a:schemeClr val="tx1">
              <a:lumMod val="10000"/>
              <a:lumOff val="90000"/>
            </a:schemeClr>
          </a:solidFill>
        </p:spPr>
        <p:txBody>
          <a:bodyPr vert="horz" wrap="square" lIns="0" tIns="0" rIns="0" bIns="0" rtlCol="0" anchor="t" anchorCtr="0">
            <a:noAutofit/>
          </a:bodyPr>
          <a:lstStyle/>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std</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net</a:t>
            </a:r>
            <a:r>
              <a:rPr lang="en-GB" sz="1200" b="1" dirty="0">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UdpSocket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std</a:t>
            </a:r>
            <a:r>
              <a:rPr lang="en-GB" sz="1200" b="1" dirty="0">
                <a:solidFill>
                  <a:srgbClr val="000000"/>
                </a:solidFill>
                <a:latin typeface="Consolas" panose="020B0609020204030204" pitchFamily="49" charset="0"/>
              </a:rPr>
              <a:t>::</a:t>
            </a:r>
            <a:r>
              <a:rPr lang="en-GB" sz="1200" b="1" dirty="0">
                <a:solidFill>
                  <a:srgbClr val="00007F"/>
                </a:solidFill>
                <a:latin typeface="Consolas" panose="020B0609020204030204" pitchFamily="49" charset="0"/>
              </a:rPr>
              <a:t>str</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const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ADDR</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&amp;</a:t>
            </a:r>
            <a:r>
              <a:rPr lang="en-GB" sz="1200" b="1" dirty="0">
                <a:solidFill>
                  <a:srgbClr val="00007F"/>
                </a:solidFill>
                <a:latin typeface="Consolas" panose="020B0609020204030204" pitchFamily="49" charset="0"/>
              </a:rPr>
              <a:t>str</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7F007F"/>
                </a:solidFill>
                <a:latin typeface="Consolas" panose="020B0609020204030204" pitchFamily="49" charset="0"/>
              </a:rPr>
              <a:t>"127.0.0.1"</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const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PORT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u16</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7F7F"/>
                </a:solidFill>
                <a:latin typeface="Consolas" panose="020B0609020204030204" pitchFamily="49" charset="0"/>
              </a:rPr>
              <a:t>1066</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const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BYTES</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err="1">
                <a:solidFill>
                  <a:srgbClr val="00007F"/>
                </a:solidFill>
                <a:latin typeface="Consolas" panose="020B0609020204030204" pitchFamily="49" charset="0"/>
              </a:rPr>
              <a:t>usize</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7F7F"/>
                </a:solidFill>
                <a:latin typeface="Consolas" panose="020B0609020204030204" pitchFamily="49" charset="0"/>
              </a:rPr>
              <a:t>4096</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1" dirty="0" err="1">
                <a:solidFill>
                  <a:srgbClr val="00007F"/>
                </a:solidFill>
                <a:latin typeface="Consolas" panose="020B0609020204030204" pitchFamily="49" charset="0"/>
              </a:rPr>
              <a:t>fn</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main</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-&gt;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io</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Result</a:t>
            </a:r>
            <a:r>
              <a:rPr lang="en-US" sz="1200" b="1" dirty="0">
                <a:solidFill>
                  <a:srgbClr val="000000"/>
                </a:solidFill>
                <a:latin typeface="Consolas" panose="020B0609020204030204" pitchFamily="49" charset="0"/>
              </a:rPr>
              <a:t>&lt;()&gt;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//bind using </a:t>
            </a:r>
            <a:r>
              <a:rPr lang="en-US" sz="1200" b="0" dirty="0" err="1">
                <a:solidFill>
                  <a:srgbClr val="007F00"/>
                </a:solidFill>
                <a:latin typeface="Consolas" panose="020B0609020204030204" pitchFamily="49" charset="0"/>
              </a:rPr>
              <a:t>addr</a:t>
            </a:r>
            <a:r>
              <a:rPr lang="en-US" sz="1200" b="0" dirty="0">
                <a:solidFill>
                  <a:srgbClr val="007F00"/>
                </a:solidFill>
                <a:latin typeface="Consolas" panose="020B0609020204030204" pitchFamily="49" charset="0"/>
              </a:rPr>
              <a:t> and port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socket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UdpSocket</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bind</a:t>
            </a:r>
            <a:r>
              <a:rPr lang="en-GB" sz="1200" b="1" dirty="0">
                <a:solidFill>
                  <a:srgbClr val="000000"/>
                </a:solidFill>
                <a:latin typeface="Consolas" panose="020B0609020204030204" pitchFamily="49" charset="0"/>
              </a:rPr>
              <a:t>(</a:t>
            </a:r>
            <a:r>
              <a:rPr lang="en-GB" sz="1200" b="0" dirty="0">
                <a:solidFill>
                  <a:srgbClr val="7F7F00"/>
                </a:solidFill>
                <a:latin typeface="Consolas" panose="020B0609020204030204" pitchFamily="49" charset="0"/>
              </a:rPr>
              <a:t>format!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ADDR</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PORT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expect</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"Couldn't bind to address"</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a:solidFill>
                  <a:srgbClr val="007F00"/>
                </a:solidFill>
                <a:latin typeface="Consolas" panose="020B0609020204030204" pitchFamily="49" charset="0"/>
              </a:rPr>
              <a:t>//create buffer</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mut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buffer</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007F7F"/>
                </a:solidFill>
                <a:latin typeface="Consolas" panose="020B0609020204030204" pitchFamily="49" charset="0"/>
              </a:rPr>
              <a:t>0</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BYTES</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We have received a single datagram message on the socket.</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(Buffer will truncate message if too small)</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let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length</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source</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socket</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recv_from</a:t>
            </a:r>
            <a:r>
              <a:rPr lang="en-US" sz="1200" b="1" dirty="0">
                <a:solidFill>
                  <a:srgbClr val="000000"/>
                </a:solidFill>
                <a:latin typeface="Consolas" panose="020B0609020204030204" pitchFamily="49" charset="0"/>
              </a:rPr>
              <a:t>(&amp;</a:t>
            </a:r>
            <a:r>
              <a:rPr lang="en-US" sz="1200" b="1" dirty="0">
                <a:solidFill>
                  <a:srgbClr val="00007F"/>
                </a:solidFill>
                <a:latin typeface="Consolas" panose="020B0609020204030204" pitchFamily="49" charset="0"/>
              </a:rPr>
              <a:t>mut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buffer</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expect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"Didn't receive data"</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declare new buffer as slice of original message received then print</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let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new_buffer</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&amp;</a:t>
            </a:r>
            <a:r>
              <a:rPr lang="en-US" sz="1200" b="1" dirty="0">
                <a:solidFill>
                  <a:srgbClr val="00007F"/>
                </a:solidFill>
                <a:latin typeface="Consolas" panose="020B0609020204030204" pitchFamily="49" charset="0"/>
              </a:rPr>
              <a:t>mut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buffer</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length</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err="1">
                <a:solidFill>
                  <a:srgbClr val="7F7F00"/>
                </a:solidFill>
                <a:latin typeface="Consolas" panose="020B0609020204030204" pitchFamily="49" charset="0"/>
              </a:rPr>
              <a:t>println</a:t>
            </a:r>
            <a:r>
              <a:rPr lang="en-US" sz="1200" b="0" dirty="0">
                <a:solidFill>
                  <a:srgbClr val="7F7F00"/>
                </a:solidFill>
                <a:latin typeface="Consolas" panose="020B0609020204030204" pitchFamily="49" charset="0"/>
              </a:rPr>
              <a:t>!</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str</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from_utf8</a:t>
            </a:r>
            <a:r>
              <a:rPr lang="en-US" sz="1200" b="1" dirty="0">
                <a:solidFill>
                  <a:srgbClr val="000000"/>
                </a:solidFill>
                <a:latin typeface="Consolas" panose="020B0609020204030204" pitchFamily="49" charset="0"/>
              </a:rPr>
              <a:t>(&amp;</a:t>
            </a:r>
            <a:r>
              <a:rPr lang="en-US" sz="1200" b="0" dirty="0" err="1">
                <a:solidFill>
                  <a:srgbClr val="000000"/>
                </a:solidFill>
                <a:latin typeface="Consolas" panose="020B0609020204030204" pitchFamily="49" charset="0"/>
              </a:rPr>
              <a:t>new_buffer</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unwrap</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then send data back (echo) to source.</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err="1">
                <a:solidFill>
                  <a:srgbClr val="7F7F00"/>
                </a:solidFill>
                <a:latin typeface="Consolas" panose="020B0609020204030204" pitchFamily="49" charset="0"/>
              </a:rPr>
              <a:t>println</a:t>
            </a:r>
            <a:r>
              <a:rPr lang="en-US" sz="1200" b="0" dirty="0">
                <a:solidFill>
                  <a:srgbClr val="7F7F00"/>
                </a:solidFill>
                <a:latin typeface="Consolas" panose="020B0609020204030204" pitchFamily="49" charset="0"/>
              </a:rPr>
              <a:t>!</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"Sent {} bytes to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&amp;</a:t>
            </a:r>
            <a:r>
              <a:rPr lang="en-US" sz="1200" b="0" dirty="0">
                <a:solidFill>
                  <a:srgbClr val="000000"/>
                </a:solidFill>
                <a:latin typeface="Consolas" panose="020B0609020204030204" pitchFamily="49" charset="0"/>
              </a:rPr>
              <a:t>length</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&amp;</a:t>
            </a:r>
            <a:r>
              <a:rPr lang="en-US" sz="1200" b="0" dirty="0">
                <a:solidFill>
                  <a:srgbClr val="000000"/>
                </a:solidFill>
                <a:latin typeface="Consolas" panose="020B0609020204030204" pitchFamily="49" charset="0"/>
              </a:rPr>
              <a:t>source</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socket</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send_to</a:t>
            </a:r>
            <a:r>
              <a:rPr lang="en-US" sz="1200" b="1" dirty="0">
                <a:solidFill>
                  <a:srgbClr val="000000"/>
                </a:solidFill>
                <a:latin typeface="Consolas" panose="020B0609020204030204" pitchFamily="49" charset="0"/>
              </a:rPr>
              <a:t>(&amp;</a:t>
            </a:r>
            <a:r>
              <a:rPr lang="en-US" sz="1200" b="0" dirty="0" err="1">
                <a:solidFill>
                  <a:srgbClr val="000000"/>
                </a:solidFill>
                <a:latin typeface="Consolas" panose="020B0609020204030204" pitchFamily="49" charset="0"/>
              </a:rPr>
              <a:t>new_buffer</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&amp;</a:t>
            </a:r>
            <a:r>
              <a:rPr lang="en-US" sz="1200" b="0" dirty="0">
                <a:solidFill>
                  <a:srgbClr val="000000"/>
                </a:solidFill>
                <a:latin typeface="Consolas" panose="020B0609020204030204" pitchFamily="49" charset="0"/>
              </a:rPr>
              <a:t>source</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//socket is closed at end of scope</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Ok</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dirty="0">
              <a:latin typeface="Consolas" panose="020B0609020204030204" pitchFamily="49" charset="0"/>
            </a:endParaRPr>
          </a:p>
        </p:txBody>
      </p:sp>
      <p:sp>
        <p:nvSpPr>
          <p:cNvPr id="6" name="TextBox 5">
            <a:extLst>
              <a:ext uri="{FF2B5EF4-FFF2-40B4-BE49-F238E27FC236}">
                <a16:creationId xmlns:a16="http://schemas.microsoft.com/office/drawing/2014/main" id="{384B3860-BFC0-B9B1-4FD3-7375FC230631}"/>
              </a:ext>
            </a:extLst>
          </p:cNvPr>
          <p:cNvSpPr txBox="1"/>
          <p:nvPr/>
        </p:nvSpPr>
        <p:spPr>
          <a:xfrm>
            <a:off x="9745234" y="5901024"/>
            <a:ext cx="2249513" cy="738664"/>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Hello UDP Server</a:t>
            </a:r>
          </a:p>
          <a:p>
            <a:r>
              <a:rPr lang="en-GB" sz="1400" dirty="0">
                <a:solidFill>
                  <a:schemeClr val="bg1"/>
                </a:solidFill>
                <a:latin typeface="Consolas" panose="020B0609020204030204" pitchFamily="49" charset="0"/>
              </a:rPr>
              <a:t>Sent 16 bytes to 127.0.0.1:57331</a:t>
            </a:r>
          </a:p>
        </p:txBody>
      </p:sp>
      <p:sp>
        <p:nvSpPr>
          <p:cNvPr id="7" name="TextBox 6">
            <a:extLst>
              <a:ext uri="{FF2B5EF4-FFF2-40B4-BE49-F238E27FC236}">
                <a16:creationId xmlns:a16="http://schemas.microsoft.com/office/drawing/2014/main" id="{3F358AC8-37DF-81E7-5BE6-B7807C8E1606}"/>
              </a:ext>
            </a:extLst>
          </p:cNvPr>
          <p:cNvSpPr txBox="1"/>
          <p:nvPr/>
        </p:nvSpPr>
        <p:spPr>
          <a:xfrm>
            <a:off x="8553021" y="5899705"/>
            <a:ext cx="1192213" cy="309096"/>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BC181F03-D0CB-F576-FFA4-2EDBE25CE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9175" y="813024"/>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45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8140CF-142B-EF5A-D75D-3EF37DC4D666}"/>
              </a:ext>
            </a:extLst>
          </p:cNvPr>
          <p:cNvSpPr>
            <a:spLocks noGrp="1"/>
          </p:cNvSpPr>
          <p:nvPr>
            <p:ph type="body" sz="quarter" idx="10"/>
          </p:nvPr>
        </p:nvSpPr>
        <p:spPr/>
        <p:txBody>
          <a:bodyPr/>
          <a:lstStyle/>
          <a:p>
            <a:r>
              <a:rPr lang="en-GB" cap="none" dirty="0"/>
              <a:t>Networking – Basic HTTP over TCP Response (1)</a:t>
            </a:r>
          </a:p>
        </p:txBody>
      </p:sp>
      <p:sp>
        <p:nvSpPr>
          <p:cNvPr id="3" name="Text Placeholder 2">
            <a:extLst>
              <a:ext uri="{FF2B5EF4-FFF2-40B4-BE49-F238E27FC236}">
                <a16:creationId xmlns:a16="http://schemas.microsoft.com/office/drawing/2014/main" id="{11A024CF-7825-C7F3-859D-9FCDAC3E71D8}"/>
              </a:ext>
            </a:extLst>
          </p:cNvPr>
          <p:cNvSpPr>
            <a:spLocks noGrp="1"/>
          </p:cNvSpPr>
          <p:nvPr>
            <p:ph type="body" sz="quarter" idx="15"/>
          </p:nvPr>
        </p:nvSpPr>
        <p:spPr>
          <a:xfrm>
            <a:off x="4718580" y="263854"/>
            <a:ext cx="7088635" cy="4094163"/>
          </a:xfrm>
        </p:spPr>
        <p:txBody>
          <a:bodyPr/>
          <a:lstStyle/>
          <a:p>
            <a:r>
              <a:rPr lang="en-GB" b="1" dirty="0"/>
              <a:t>It’s also possible to create a (very) simple webserver using the </a:t>
            </a:r>
            <a:r>
              <a:rPr lang="en-GB" b="1" dirty="0" err="1"/>
              <a:t>TcpStream</a:t>
            </a:r>
            <a:r>
              <a:rPr lang="en-GB" b="1" dirty="0"/>
              <a:t> and </a:t>
            </a:r>
            <a:r>
              <a:rPr lang="en-GB" b="1" dirty="0" err="1"/>
              <a:t>TcpListener</a:t>
            </a:r>
            <a:r>
              <a:rPr lang="en-GB" b="1" dirty="0"/>
              <a:t> structures</a:t>
            </a:r>
          </a:p>
        </p:txBody>
      </p:sp>
      <p:sp>
        <p:nvSpPr>
          <p:cNvPr id="4" name="TextBox 3">
            <a:extLst>
              <a:ext uri="{FF2B5EF4-FFF2-40B4-BE49-F238E27FC236}">
                <a16:creationId xmlns:a16="http://schemas.microsoft.com/office/drawing/2014/main" id="{0A436E7D-5FCF-E4AD-E426-EE740E0C8FF3}"/>
              </a:ext>
            </a:extLst>
          </p:cNvPr>
          <p:cNvSpPr txBox="1"/>
          <p:nvPr/>
        </p:nvSpPr>
        <p:spPr>
          <a:xfrm>
            <a:off x="4718580" y="899570"/>
            <a:ext cx="6414213" cy="5179683"/>
          </a:xfrm>
          <a:prstGeom prst="rect">
            <a:avLst/>
          </a:prstGeom>
          <a:solidFill>
            <a:schemeClr val="tx1">
              <a:lumMod val="10000"/>
              <a:lumOff val="90000"/>
            </a:schemeClr>
          </a:solidFill>
        </p:spPr>
        <p:txBody>
          <a:bodyPr vert="horz" wrap="square" lIns="0" tIns="0" rIns="0" bIns="0" rtlCol="0" anchor="t" anchorCtr="0">
            <a:noAutofit/>
          </a:bodyPr>
          <a:lstStyle/>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std</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net</a:t>
            </a:r>
            <a:r>
              <a:rPr lang="en-GB" sz="1200" b="1" dirty="0">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TcpListener</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TcpStream</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1" dirty="0">
                <a:solidFill>
                  <a:srgbClr val="00007F"/>
                </a:solidFill>
                <a:latin typeface="Consolas" panose="020B0609020204030204" pitchFamily="49" charset="0"/>
              </a:rPr>
              <a:t>use</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io</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Read</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Write</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const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ADDR</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&amp;</a:t>
            </a:r>
            <a:r>
              <a:rPr lang="en-GB" sz="1200" b="1" dirty="0">
                <a:solidFill>
                  <a:srgbClr val="00007F"/>
                </a:solidFill>
                <a:latin typeface="Consolas" panose="020B0609020204030204" pitchFamily="49" charset="0"/>
              </a:rPr>
              <a:t>str</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7F007F"/>
                </a:solidFill>
                <a:latin typeface="Consolas" panose="020B0609020204030204" pitchFamily="49" charset="0"/>
              </a:rPr>
              <a:t>"127.0.0.1"</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const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PORT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u16</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7F7F"/>
                </a:solidFill>
                <a:latin typeface="Consolas" panose="020B0609020204030204" pitchFamily="49" charset="0"/>
              </a:rPr>
              <a:t>8080</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const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BYTES</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err="1">
                <a:solidFill>
                  <a:srgbClr val="00007F"/>
                </a:solidFill>
                <a:latin typeface="Consolas" panose="020B0609020204030204" pitchFamily="49" charset="0"/>
              </a:rPr>
              <a:t>usize</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7F7F"/>
                </a:solidFill>
                <a:latin typeface="Consolas" panose="020B0609020204030204" pitchFamily="49" charset="0"/>
              </a:rPr>
              <a:t>1024</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fn</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main</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 listen on loopback address, selected port</a:t>
            </a:r>
            <a:endParaRPr lang="en-US" sz="1200" b="0" dirty="0">
              <a:solidFill>
                <a:srgbClr val="808080"/>
              </a:solidFill>
              <a:latin typeface="Consolas" panose="020B0609020204030204" pitchFamily="49" charset="0"/>
            </a:endParaRPr>
          </a:p>
          <a:p>
            <a:r>
              <a:rPr lang="en-GB" sz="1200" b="1" dirty="0">
                <a:solidFill>
                  <a:srgbClr val="00007F"/>
                </a:solidFill>
                <a:latin typeface="Consolas" panose="020B0609020204030204" pitchFamily="49" charset="0"/>
              </a:rPr>
              <a:t>    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binding</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7F7F00"/>
                </a:solidFill>
                <a:latin typeface="Consolas" panose="020B0609020204030204" pitchFamily="49" charset="0"/>
              </a:rPr>
              <a:t>format!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ADDR</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PORT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listener</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TcpListener</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bind</a:t>
            </a:r>
            <a:r>
              <a:rPr lang="en-GB" sz="1200" b="1" dirty="0">
                <a:solidFill>
                  <a:srgbClr val="000000"/>
                </a:solidFill>
                <a:latin typeface="Consolas" panose="020B0609020204030204" pitchFamily="49" charset="0"/>
              </a:rPr>
              <a:t>(&amp;</a:t>
            </a:r>
            <a:r>
              <a:rPr lang="en-GB" sz="1200" b="0" dirty="0">
                <a:solidFill>
                  <a:srgbClr val="000000"/>
                </a:solidFill>
                <a:latin typeface="Consolas" panose="020B0609020204030204" pitchFamily="49" charset="0"/>
              </a:rPr>
              <a:t>binding</a:t>
            </a:r>
            <a:r>
              <a:rPr lang="en-GB" sz="1200" b="1" dirty="0">
                <a:solidFill>
                  <a:srgbClr val="000000"/>
                </a:solidFill>
                <a:latin typeface="Consolas" panose="020B0609020204030204" pitchFamily="49" charset="0"/>
              </a:rPr>
              <a:t>)</a:t>
            </a:r>
          </a:p>
          <a:p>
            <a:r>
              <a:rPr lang="en-GB" sz="1200" b="1" dirty="0">
                <a:solidFill>
                  <a:srgbClr val="000000"/>
                </a:solidFill>
                <a:latin typeface="Consolas" panose="020B0609020204030204" pitchFamily="49" charset="0"/>
              </a:rPr>
              <a:t>                                       .</a:t>
            </a:r>
            <a:r>
              <a:rPr lang="en-GB" sz="1200" b="0" dirty="0">
                <a:solidFill>
                  <a:srgbClr val="000000"/>
                </a:solidFill>
                <a:latin typeface="Consolas" panose="020B0609020204030204" pitchFamily="49" charset="0"/>
              </a:rPr>
              <a:t>expect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"Unable to bind address"</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"Web server listening on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binding</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a:solidFill>
                  <a:srgbClr val="007F00"/>
                </a:solidFill>
                <a:latin typeface="Consolas" panose="020B0609020204030204" pitchFamily="49" charset="0"/>
              </a:rPr>
              <a:t>// wait for connection requests</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for</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stream</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in</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listener</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incoming</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match</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stream</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spawn a new thread to handle the request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Ok</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stream</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=&gt;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std</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thread</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spawn</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handle_request</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stream</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a:solidFill>
                  <a:srgbClr val="007F00"/>
                </a:solidFill>
                <a:latin typeface="Consolas" panose="020B0609020204030204" pitchFamily="49" charset="0"/>
              </a:rPr>
              <a:t>// problem encountered...</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Err</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e</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=&gt;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err="1">
                <a:solidFill>
                  <a:srgbClr val="7F7F00"/>
                </a:solidFill>
                <a:latin typeface="Consolas" panose="020B0609020204030204" pitchFamily="49" charset="0"/>
              </a:rPr>
              <a:t>eprintln</a:t>
            </a:r>
            <a:r>
              <a:rPr lang="en-US" sz="1200" b="0" dirty="0">
                <a:solidFill>
                  <a:srgbClr val="7F7F00"/>
                </a:solidFill>
                <a:latin typeface="Consolas" panose="020B0609020204030204" pitchFamily="49" charset="0"/>
              </a:rPr>
              <a:t>!</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"Cannot establish connection; error: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e</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endParaRPr lang="en-GB" sz="1200" dirty="0">
              <a:latin typeface="Consolas" panose="020B0609020204030204" pitchFamily="49" charset="0"/>
            </a:endParaRPr>
          </a:p>
        </p:txBody>
      </p:sp>
      <p:pic>
        <p:nvPicPr>
          <p:cNvPr id="7" name="Picture 2" descr="Rust Programming language Logo Machine learning Haskell, crab, animals ...">
            <a:extLst>
              <a:ext uri="{FF2B5EF4-FFF2-40B4-BE49-F238E27FC236}">
                <a16:creationId xmlns:a16="http://schemas.microsoft.com/office/drawing/2014/main" id="{BBE55EA9-6B9C-0421-7DA0-5E1712B36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1836" y="871556"/>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329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Rust library: Useful Tools</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8" y="404528"/>
            <a:ext cx="2901950" cy="4647734"/>
          </a:xfrm>
        </p:spPr>
        <p:txBody>
          <a:bodyPr/>
          <a:lstStyle/>
          <a:p>
            <a:r>
              <a:rPr lang="en-US" dirty="0"/>
              <a:t>Learning Journey:</a:t>
            </a:r>
          </a:p>
          <a:p>
            <a:pPr lvl="1"/>
            <a:r>
              <a:rPr lang="en-GB" sz="1100" dirty="0"/>
              <a:t>Data Collections:</a:t>
            </a:r>
          </a:p>
          <a:p>
            <a:pPr lvl="1"/>
            <a:r>
              <a:rPr lang="en-GB" sz="1100" dirty="0"/>
              <a:t>HashMap</a:t>
            </a:r>
          </a:p>
          <a:p>
            <a:pPr lvl="1"/>
            <a:r>
              <a:rPr lang="en-GB" sz="1100" dirty="0"/>
              <a:t>HashSet</a:t>
            </a:r>
          </a:p>
          <a:p>
            <a:pPr lvl="1"/>
            <a:endParaRPr lang="en-GB" sz="1100" dirty="0"/>
          </a:p>
          <a:p>
            <a:pPr lvl="1"/>
            <a:r>
              <a:rPr lang="en-GB" sz="1100" dirty="0"/>
              <a:t>Zeroing Memory</a:t>
            </a:r>
          </a:p>
          <a:p>
            <a:pPr lvl="1"/>
            <a:r>
              <a:rPr lang="en-GB" sz="1100" dirty="0"/>
              <a:t>Threads</a:t>
            </a:r>
          </a:p>
          <a:p>
            <a:pPr lvl="1"/>
            <a:r>
              <a:rPr lang="en-GB" sz="1100" dirty="0"/>
              <a:t>Regular Expressions:</a:t>
            </a:r>
          </a:p>
          <a:p>
            <a:pPr lvl="1"/>
            <a:r>
              <a:rPr lang="en-GB" sz="1100" dirty="0"/>
              <a:t>Matching</a:t>
            </a:r>
          </a:p>
          <a:p>
            <a:pPr lvl="1"/>
            <a:r>
              <a:rPr lang="en-GB" sz="1100" dirty="0"/>
              <a:t>Capturing</a:t>
            </a:r>
          </a:p>
          <a:p>
            <a:pPr lvl="1"/>
            <a:endParaRPr lang="en-GB" sz="1100" dirty="0"/>
          </a:p>
          <a:p>
            <a:pPr lvl="1"/>
            <a:r>
              <a:rPr lang="en-GB" sz="1100" dirty="0"/>
              <a:t>Networking Essentials:</a:t>
            </a:r>
          </a:p>
          <a:p>
            <a:pPr lvl="1"/>
            <a:r>
              <a:rPr lang="en-GB" sz="1100" dirty="0"/>
              <a:t>UDP</a:t>
            </a:r>
          </a:p>
          <a:p>
            <a:pPr lvl="1"/>
            <a:r>
              <a:rPr lang="en-GB" sz="1100" dirty="0"/>
              <a:t>TCP</a:t>
            </a:r>
          </a:p>
          <a:p>
            <a:pPr lvl="1"/>
            <a:endParaRPr lang="en-GB" sz="1100" dirty="0"/>
          </a:p>
          <a:p>
            <a:pPr lvl="1"/>
            <a:r>
              <a:rPr lang="en-GB" sz="1100" dirty="0"/>
              <a:t>Asynchronous Applications</a:t>
            </a:r>
          </a:p>
          <a:p>
            <a:pPr marL="0" lvl="1" indent="0">
              <a:buNone/>
            </a:pPr>
            <a:endParaRPr lang="en-GB" sz="1600" dirty="0"/>
          </a:p>
          <a:p>
            <a:pPr marL="0" lvl="1" indent="0">
              <a:buNone/>
            </a:pPr>
            <a:r>
              <a:rPr lang="en-GB" sz="1600" dirty="0"/>
              <a:t>Rust Lab #32 – consolidation exercise</a:t>
            </a:r>
          </a:p>
          <a:p>
            <a:pPr marL="0" lvl="1" indent="0">
              <a:lnSpc>
                <a:spcPct val="100000"/>
              </a:lnSpc>
              <a:buSzPct val="115000"/>
              <a:buNone/>
            </a:pPr>
            <a:r>
              <a:rPr lang="en-GB" sz="1600" dirty="0"/>
              <a:t>Summary</a:t>
            </a:r>
          </a:p>
          <a:p>
            <a:pPr marL="0" lvl="1" indent="0">
              <a:lnSpc>
                <a:spcPct val="100000"/>
              </a:lnSpc>
              <a:buSzPct val="115000"/>
              <a:buNone/>
            </a:pPr>
            <a:r>
              <a:rPr lang="en-GB" sz="1600" dirty="0"/>
              <a:t>Appendices:</a:t>
            </a:r>
          </a:p>
          <a:p>
            <a:pPr lvl="1"/>
            <a:r>
              <a:rPr lang="en-GB" sz="1100" dirty="0"/>
              <a:t>Rust Keywords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404528"/>
            <a:ext cx="3168497" cy="4647734"/>
          </a:xfrm>
        </p:spPr>
        <p:txBody>
          <a:bodyPr/>
          <a:lstStyle/>
          <a:p>
            <a:r>
              <a:rPr lang="en-US" dirty="0"/>
              <a:t>Learning Outcomes:</a:t>
            </a:r>
          </a:p>
          <a:p>
            <a:pPr lvl="1"/>
            <a:r>
              <a:rPr lang="en-US" sz="1100" dirty="0"/>
              <a:t>Identify opportunities to use other useful crates in Rust</a:t>
            </a:r>
          </a:p>
          <a:p>
            <a:pPr lvl="1"/>
            <a:r>
              <a:rPr lang="en-US" sz="1100" dirty="0"/>
              <a:t>Select specific crates, structures, traits etc. to solve given problems</a:t>
            </a:r>
          </a:p>
          <a:p>
            <a:pPr lvl="1"/>
            <a:r>
              <a:rPr lang="en-US" sz="1100" dirty="0"/>
              <a:t>Differentiate between low-level crates and higher-level crates in terms of functionality and richness of feature set.</a:t>
            </a:r>
          </a:p>
          <a:p>
            <a:pPr lvl="1"/>
            <a:endParaRPr lang="en-US" sz="1100" dirty="0"/>
          </a:p>
          <a:p>
            <a:pPr marL="171450" indent="-171450">
              <a:buFont typeface="Arial" panose="020B0604020202020204" pitchFamily="34" charset="0"/>
              <a:buChar char="•"/>
            </a:pPr>
            <a:endParaRPr lang="en-US" sz="900" dirty="0"/>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8140CF-142B-EF5A-D75D-3EF37DC4D666}"/>
              </a:ext>
            </a:extLst>
          </p:cNvPr>
          <p:cNvSpPr>
            <a:spLocks noGrp="1"/>
          </p:cNvSpPr>
          <p:nvPr>
            <p:ph type="body" sz="quarter" idx="10"/>
          </p:nvPr>
        </p:nvSpPr>
        <p:spPr/>
        <p:txBody>
          <a:bodyPr/>
          <a:lstStyle/>
          <a:p>
            <a:r>
              <a:rPr lang="en-GB" cap="none" dirty="0"/>
              <a:t>Networking – Basic HTTP over TCP Response (2)</a:t>
            </a:r>
          </a:p>
        </p:txBody>
      </p:sp>
      <p:sp>
        <p:nvSpPr>
          <p:cNvPr id="3" name="Text Placeholder 2">
            <a:extLst>
              <a:ext uri="{FF2B5EF4-FFF2-40B4-BE49-F238E27FC236}">
                <a16:creationId xmlns:a16="http://schemas.microsoft.com/office/drawing/2014/main" id="{11A024CF-7825-C7F3-859D-9FCDAC3E71D8}"/>
              </a:ext>
            </a:extLst>
          </p:cNvPr>
          <p:cNvSpPr>
            <a:spLocks noGrp="1"/>
          </p:cNvSpPr>
          <p:nvPr>
            <p:ph type="body" sz="quarter" idx="15"/>
          </p:nvPr>
        </p:nvSpPr>
        <p:spPr>
          <a:xfrm>
            <a:off x="4718580" y="263854"/>
            <a:ext cx="7088635" cy="4094163"/>
          </a:xfrm>
        </p:spPr>
        <p:txBody>
          <a:bodyPr/>
          <a:lstStyle/>
          <a:p>
            <a:r>
              <a:rPr lang="en-GB" b="1" dirty="0"/>
              <a:t>Continued…</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As you can see, the basics are there!</a:t>
            </a:r>
          </a:p>
          <a:p>
            <a:endParaRPr lang="en-GB" b="1" dirty="0"/>
          </a:p>
          <a:p>
            <a:r>
              <a:rPr lang="en-GB" b="1" dirty="0"/>
              <a:t>However, if we wanted to go any further, we’d probably use a production-ready framework like </a:t>
            </a:r>
            <a:r>
              <a:rPr lang="en-GB" b="1" dirty="0" err="1"/>
              <a:t>axum</a:t>
            </a:r>
            <a:r>
              <a:rPr lang="en-GB" b="1" dirty="0"/>
              <a:t>, </a:t>
            </a:r>
            <a:r>
              <a:rPr lang="en-GB" b="1" dirty="0" err="1"/>
              <a:t>actix</a:t>
            </a:r>
            <a:r>
              <a:rPr lang="en-GB" b="1" dirty="0"/>
              <a:t>-web, tide, diesel (a nice ORM), rocket etc.</a:t>
            </a:r>
          </a:p>
          <a:p>
            <a:endParaRPr lang="en-GB" b="1" dirty="0"/>
          </a:p>
          <a:p>
            <a:endParaRPr lang="en-GB" b="1" dirty="0"/>
          </a:p>
          <a:p>
            <a:endParaRPr lang="en-GB" b="1" dirty="0"/>
          </a:p>
        </p:txBody>
      </p:sp>
      <p:sp>
        <p:nvSpPr>
          <p:cNvPr id="4" name="TextBox 3">
            <a:extLst>
              <a:ext uri="{FF2B5EF4-FFF2-40B4-BE49-F238E27FC236}">
                <a16:creationId xmlns:a16="http://schemas.microsoft.com/office/drawing/2014/main" id="{0A436E7D-5FCF-E4AD-E426-EE740E0C8FF3}"/>
              </a:ext>
            </a:extLst>
          </p:cNvPr>
          <p:cNvSpPr txBox="1"/>
          <p:nvPr/>
        </p:nvSpPr>
        <p:spPr>
          <a:xfrm>
            <a:off x="4718580" y="691434"/>
            <a:ext cx="6414213" cy="2309296"/>
          </a:xfrm>
          <a:prstGeom prst="rect">
            <a:avLst/>
          </a:prstGeom>
          <a:solidFill>
            <a:schemeClr val="tx1">
              <a:lumMod val="10000"/>
              <a:lumOff val="90000"/>
            </a:schemeClr>
          </a:solidFill>
        </p:spPr>
        <p:txBody>
          <a:bodyPr vert="horz" wrap="square" lIns="0" tIns="0" rIns="0" bIns="0" rtlCol="0" anchor="t" anchorCtr="0">
            <a:noAutofit/>
          </a:bodyPr>
          <a:lstStyle/>
          <a:p>
            <a:r>
              <a:rPr lang="en-US" sz="1200" dirty="0">
                <a:solidFill>
                  <a:srgbClr val="007F00"/>
                </a:solidFill>
                <a:latin typeface="Consolas" panose="020B0609020204030204" pitchFamily="49" charset="0"/>
              </a:rPr>
              <a:t>// function to read and respond to client request</a:t>
            </a:r>
            <a:endParaRPr lang="en-US" sz="1200" dirty="0">
              <a:solidFill>
                <a:srgbClr val="808080"/>
              </a:solidFill>
              <a:latin typeface="Consolas" panose="020B0609020204030204" pitchFamily="49" charset="0"/>
            </a:endParaRPr>
          </a:p>
          <a:p>
            <a:r>
              <a:rPr lang="en-US" sz="1200" b="1" dirty="0" err="1">
                <a:solidFill>
                  <a:srgbClr val="00007F"/>
                </a:solidFill>
                <a:latin typeface="Consolas" panose="020B0609020204030204" pitchFamily="49" charset="0"/>
              </a:rPr>
              <a:t>fn</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handle_request</a:t>
            </a:r>
            <a:r>
              <a:rPr lang="en-US" sz="1200" b="1" dirty="0">
                <a:solidFill>
                  <a:srgbClr val="000000"/>
                </a:solidFill>
                <a:latin typeface="Consolas" panose="020B0609020204030204" pitchFamily="49" charset="0"/>
              </a:rPr>
              <a:t>(</a:t>
            </a:r>
            <a:r>
              <a:rPr lang="en-US" sz="1200" b="1" dirty="0">
                <a:solidFill>
                  <a:srgbClr val="00007F"/>
                </a:solidFill>
                <a:latin typeface="Consolas" panose="020B0609020204030204" pitchFamily="49" charset="0"/>
              </a:rPr>
              <a:t>mut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stream</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TcpStream</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mut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buffer</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007F7F"/>
                </a:solidFill>
                <a:latin typeface="Consolas" panose="020B0609020204030204" pitchFamily="49" charset="0"/>
              </a:rPr>
              <a:t>0</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BYTES</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stream</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read</a:t>
            </a:r>
            <a:r>
              <a:rPr lang="en-US" sz="1200" b="1" dirty="0">
                <a:solidFill>
                  <a:srgbClr val="000000"/>
                </a:solidFill>
                <a:latin typeface="Consolas" panose="020B0609020204030204" pitchFamily="49" charset="0"/>
              </a:rPr>
              <a:t>(&amp;</a:t>
            </a:r>
            <a:r>
              <a:rPr lang="en-US" sz="1200" b="1" dirty="0">
                <a:solidFill>
                  <a:srgbClr val="00007F"/>
                </a:solidFill>
                <a:latin typeface="Consolas" panose="020B0609020204030204" pitchFamily="49" charset="0"/>
              </a:rPr>
              <a:t>mut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buffer</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expect</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"Unable to read from client"</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p>
          <a:p>
            <a:r>
              <a:rPr lang="en-US" sz="120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let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request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String</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from_utf8_lossy</a:t>
            </a:r>
            <a:r>
              <a:rPr lang="en-US" sz="1200" b="1" dirty="0">
                <a:solidFill>
                  <a:srgbClr val="000000"/>
                </a:solidFill>
                <a:latin typeface="Consolas" panose="020B0609020204030204" pitchFamily="49" charset="0"/>
              </a:rPr>
              <a:t>(&amp;</a:t>
            </a:r>
            <a:r>
              <a:rPr lang="en-US" sz="1200" b="0" dirty="0">
                <a:solidFill>
                  <a:srgbClr val="000000"/>
                </a:solidFill>
                <a:latin typeface="Consolas" panose="020B0609020204030204" pitchFamily="49" charset="0"/>
              </a:rPr>
              <a:t>buffer</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"Received request: {request}"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p>
          <a:p>
            <a:r>
              <a:rPr lang="en-GB" sz="1200" dirty="0">
                <a:solidFill>
                  <a:srgbClr val="808080"/>
                </a:solidFill>
                <a:latin typeface="Consolas" panose="020B0609020204030204" pitchFamily="49" charset="0"/>
              </a:rPr>
              <a:t>    </a:t>
            </a:r>
            <a:r>
              <a:rPr lang="en-GB" sz="1200" dirty="0">
                <a:solidFill>
                  <a:srgbClr val="007F00"/>
                </a:solidFill>
                <a:latin typeface="Consolas" panose="020B0609020204030204" pitchFamily="49" charset="0"/>
              </a:rPr>
              <a:t>// minimal response!</a:t>
            </a:r>
          </a:p>
          <a:p>
            <a:r>
              <a:rPr lang="pt-BR" sz="1200" b="0" dirty="0">
                <a:solidFill>
                  <a:srgbClr val="808080"/>
                </a:solidFill>
                <a:latin typeface="Consolas" panose="020B0609020204030204" pitchFamily="49" charset="0"/>
              </a:rPr>
              <a:t>    </a:t>
            </a:r>
            <a:r>
              <a:rPr lang="pt-BR" sz="1200" b="1" dirty="0">
                <a:solidFill>
                  <a:srgbClr val="00007F"/>
                </a:solidFill>
                <a:latin typeface="Consolas" panose="020B0609020204030204" pitchFamily="49" charset="0"/>
              </a:rPr>
              <a:t>let</a:t>
            </a:r>
            <a:r>
              <a:rPr lang="pt-BR" sz="1200" b="0" dirty="0">
                <a:solidFill>
                  <a:srgbClr val="808080"/>
                </a:solidFill>
                <a:latin typeface="Consolas" panose="020B0609020204030204" pitchFamily="49" charset="0"/>
              </a:rPr>
              <a:t> </a:t>
            </a:r>
            <a:r>
              <a:rPr lang="pt-BR" sz="1200" b="0" dirty="0">
                <a:solidFill>
                  <a:srgbClr val="000000"/>
                </a:solidFill>
                <a:latin typeface="Consolas" panose="020B0609020204030204" pitchFamily="49" charset="0"/>
              </a:rPr>
              <a:t>response</a:t>
            </a:r>
            <a:r>
              <a:rPr lang="pt-BR" sz="1200" b="0" dirty="0">
                <a:solidFill>
                  <a:srgbClr val="808080"/>
                </a:solidFill>
                <a:latin typeface="Consolas" panose="020B0609020204030204" pitchFamily="49" charset="0"/>
              </a:rPr>
              <a:t> </a:t>
            </a:r>
            <a:r>
              <a:rPr lang="pt-BR" sz="1200" b="1" dirty="0">
                <a:solidFill>
                  <a:srgbClr val="000000"/>
                </a:solidFill>
                <a:latin typeface="Consolas" panose="020B0609020204030204" pitchFamily="49" charset="0"/>
              </a:rPr>
              <a:t>=</a:t>
            </a:r>
            <a:r>
              <a:rPr lang="pt-BR" sz="1200" b="0" dirty="0">
                <a:solidFill>
                  <a:srgbClr val="808080"/>
                </a:solidFill>
                <a:latin typeface="Consolas" panose="020B0609020204030204" pitchFamily="49" charset="0"/>
              </a:rPr>
              <a:t> </a:t>
            </a:r>
            <a:r>
              <a:rPr lang="pt-BR" sz="1200" b="0" dirty="0">
                <a:solidFill>
                  <a:srgbClr val="7F007F"/>
                </a:solidFill>
                <a:latin typeface="Consolas" panose="020B0609020204030204" pitchFamily="49" charset="0"/>
              </a:rPr>
              <a:t>"HTTP/1.1 200 OK\r\n"</a:t>
            </a:r>
            <a:r>
              <a:rPr lang="pt-BR" sz="1200" b="1" dirty="0">
                <a:solidFill>
                  <a:srgbClr val="000000"/>
                </a:solidFill>
                <a:latin typeface="Consolas" panose="020B0609020204030204" pitchFamily="49" charset="0"/>
              </a:rPr>
              <a:t>.</a:t>
            </a:r>
            <a:r>
              <a:rPr lang="pt-BR" sz="1200" b="0" dirty="0">
                <a:solidFill>
                  <a:srgbClr val="000000"/>
                </a:solidFill>
                <a:latin typeface="Consolas" panose="020B0609020204030204" pitchFamily="49" charset="0"/>
              </a:rPr>
              <a:t>as_bytes</a:t>
            </a:r>
            <a:r>
              <a:rPr lang="pt-BR" sz="1200" b="1" dirty="0">
                <a:solidFill>
                  <a:srgbClr val="000000"/>
                </a:solidFill>
                <a:latin typeface="Consolas" panose="020B0609020204030204" pitchFamily="49" charset="0"/>
              </a:rPr>
              <a:t>();</a:t>
            </a:r>
            <a:endParaRPr lang="pt-BR"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stream</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write</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response</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expect</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"Unable to write response to client"</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endParaRPr lang="en-GB" sz="1200" dirty="0">
              <a:latin typeface="Consolas" panose="020B0609020204030204" pitchFamily="49" charset="0"/>
            </a:endParaRPr>
          </a:p>
        </p:txBody>
      </p:sp>
      <p:sp>
        <p:nvSpPr>
          <p:cNvPr id="6" name="TextBox 5">
            <a:extLst>
              <a:ext uri="{FF2B5EF4-FFF2-40B4-BE49-F238E27FC236}">
                <a16:creationId xmlns:a16="http://schemas.microsoft.com/office/drawing/2014/main" id="{4D91B8E2-A728-424A-7CE8-88DC71BF784C}"/>
              </a:ext>
            </a:extLst>
          </p:cNvPr>
          <p:cNvSpPr txBox="1"/>
          <p:nvPr/>
        </p:nvSpPr>
        <p:spPr>
          <a:xfrm>
            <a:off x="5566940" y="3355933"/>
            <a:ext cx="1756794" cy="309096"/>
          </a:xfrm>
          <a:prstGeom prst="rect">
            <a:avLst/>
          </a:prstGeom>
          <a:solidFill>
            <a:schemeClr val="accent3">
              <a:lumMod val="60000"/>
              <a:lumOff val="40000"/>
            </a:schemeClr>
          </a:solidFill>
        </p:spPr>
        <p:txBody>
          <a:bodyPr wrap="square" anchor="ctr">
            <a:noAutofit/>
          </a:bodyPr>
          <a:lstStyle/>
          <a:p>
            <a:pPr algn="ctr"/>
            <a:r>
              <a:rPr lang="en-GB" dirty="0">
                <a:solidFill>
                  <a:schemeClr val="bg1"/>
                </a:solidFill>
              </a:rPr>
              <a:t>HTTP CLIENT</a:t>
            </a:r>
          </a:p>
        </p:txBody>
      </p:sp>
      <p:pic>
        <p:nvPicPr>
          <p:cNvPr id="7" name="Picture 2" descr="Rust Programming language Logo Machine learning Haskell, crab, animals ...">
            <a:extLst>
              <a:ext uri="{FF2B5EF4-FFF2-40B4-BE49-F238E27FC236}">
                <a16:creationId xmlns:a16="http://schemas.microsoft.com/office/drawing/2014/main" id="{BBE55EA9-6B9C-0421-7DA0-5E1712B36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1836" y="678504"/>
            <a:ext cx="516336" cy="3861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rome Logo and symbol, meaning, history, PNG, brand">
            <a:extLst>
              <a:ext uri="{FF2B5EF4-FFF2-40B4-BE49-F238E27FC236}">
                <a16:creationId xmlns:a16="http://schemas.microsoft.com/office/drawing/2014/main" id="{F99F1A38-1087-C205-454D-A6378C1020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068819" y="3355933"/>
            <a:ext cx="713433" cy="4013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D55874A-1C1E-7B92-3A76-724977019D70}"/>
              </a:ext>
            </a:extLst>
          </p:cNvPr>
          <p:cNvPicPr>
            <a:picLocks noChangeAspect="1"/>
          </p:cNvPicPr>
          <p:nvPr/>
        </p:nvPicPr>
        <p:blipFill>
          <a:blip r:embed="rId5"/>
          <a:stretch>
            <a:fillRect/>
          </a:stretch>
        </p:blipFill>
        <p:spPr>
          <a:xfrm>
            <a:off x="7395586" y="3355932"/>
            <a:ext cx="3673233" cy="1311181"/>
          </a:xfrm>
          <a:prstGeom prst="rect">
            <a:avLst/>
          </a:prstGeom>
        </p:spPr>
      </p:pic>
    </p:spTree>
    <p:extLst>
      <p:ext uri="{BB962C8B-B14F-4D97-AF65-F5344CB8AC3E}">
        <p14:creationId xmlns:p14="http://schemas.microsoft.com/office/powerpoint/2010/main" val="2456006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2FBD08-6305-F7E2-FB7F-EFC5C51FCCF8}"/>
              </a:ext>
            </a:extLst>
          </p:cNvPr>
          <p:cNvSpPr>
            <a:spLocks noGrp="1"/>
          </p:cNvSpPr>
          <p:nvPr>
            <p:ph type="body" sz="quarter" idx="10"/>
          </p:nvPr>
        </p:nvSpPr>
        <p:spPr/>
        <p:txBody>
          <a:bodyPr/>
          <a:lstStyle/>
          <a:p>
            <a:r>
              <a:rPr lang="en-GB" sz="4400" cap="none" dirty="0"/>
              <a:t>Asynchronous applications – introducing Tokio</a:t>
            </a:r>
          </a:p>
        </p:txBody>
      </p:sp>
      <p:sp>
        <p:nvSpPr>
          <p:cNvPr id="3" name="Text Placeholder 2">
            <a:extLst>
              <a:ext uri="{FF2B5EF4-FFF2-40B4-BE49-F238E27FC236}">
                <a16:creationId xmlns:a16="http://schemas.microsoft.com/office/drawing/2014/main" id="{C97E57A7-5C5C-4EC2-C812-D17CCEE9BD7D}"/>
              </a:ext>
            </a:extLst>
          </p:cNvPr>
          <p:cNvSpPr>
            <a:spLocks noGrp="1"/>
          </p:cNvSpPr>
          <p:nvPr>
            <p:ph type="body" sz="quarter" idx="15"/>
          </p:nvPr>
        </p:nvSpPr>
        <p:spPr>
          <a:xfrm>
            <a:off x="4688222" y="387457"/>
            <a:ext cx="7118994" cy="6385131"/>
          </a:xfrm>
        </p:spPr>
        <p:txBody>
          <a:bodyPr/>
          <a:lstStyle/>
          <a:p>
            <a:r>
              <a:rPr lang="en-GB" b="1" dirty="0"/>
              <a:t>Tokio is (mostly used) as an asynchronous runtime for Rust.</a:t>
            </a:r>
          </a:p>
          <a:p>
            <a:endParaRPr lang="en-GB" b="1" dirty="0"/>
          </a:p>
          <a:p>
            <a:r>
              <a:rPr lang="en-GB" b="1" dirty="0"/>
              <a:t>It is specifically designed for writing fast, flexible, scalable and reliable network applications.</a:t>
            </a:r>
          </a:p>
          <a:p>
            <a:endParaRPr lang="en-GB" b="1" dirty="0"/>
          </a:p>
          <a:p>
            <a:r>
              <a:rPr lang="en-GB" b="1" dirty="0"/>
              <a:t>Writing these types of application very often rely on three key runtime services: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Tokio’s “Runtime” stack basically encapsulates these as a single type.</a:t>
            </a:r>
          </a:p>
          <a:p>
            <a:endParaRPr lang="en-GB" b="1" dirty="0"/>
          </a:p>
          <a:p>
            <a:r>
              <a:rPr lang="en-GB" b="1" dirty="0"/>
              <a:t>Making it: Easy to start, stop and configure.</a:t>
            </a:r>
          </a:p>
          <a:p>
            <a:endParaRPr lang="en-GB" dirty="0"/>
          </a:p>
        </p:txBody>
      </p:sp>
      <p:graphicFrame>
        <p:nvGraphicFramePr>
          <p:cNvPr id="5" name="Diagram 4">
            <a:extLst>
              <a:ext uri="{FF2B5EF4-FFF2-40B4-BE49-F238E27FC236}">
                <a16:creationId xmlns:a16="http://schemas.microsoft.com/office/drawing/2014/main" id="{535164D1-B631-97A2-BF0D-8633456B18F1}"/>
              </a:ext>
            </a:extLst>
          </p:cNvPr>
          <p:cNvGraphicFramePr/>
          <p:nvPr>
            <p:extLst>
              <p:ext uri="{D42A27DB-BD31-4B8C-83A1-F6EECF244321}">
                <p14:modId xmlns:p14="http://schemas.microsoft.com/office/powerpoint/2010/main" val="3573811331"/>
              </p:ext>
            </p:extLst>
          </p:nvPr>
        </p:nvGraphicFramePr>
        <p:xfrm>
          <a:off x="4688222" y="2568563"/>
          <a:ext cx="6636270" cy="2415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7848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95F142-C3F5-FD07-50BA-DC49532991D8}"/>
              </a:ext>
            </a:extLst>
          </p:cNvPr>
          <p:cNvSpPr>
            <a:spLocks noGrp="1"/>
          </p:cNvSpPr>
          <p:nvPr>
            <p:ph type="body" sz="quarter" idx="10"/>
          </p:nvPr>
        </p:nvSpPr>
        <p:spPr/>
        <p:txBody>
          <a:bodyPr/>
          <a:lstStyle/>
          <a:p>
            <a:r>
              <a:rPr lang="en-GB" cap="none" dirty="0"/>
              <a:t>Tokio Example (1)</a:t>
            </a:r>
          </a:p>
        </p:txBody>
      </p:sp>
      <p:sp>
        <p:nvSpPr>
          <p:cNvPr id="3" name="Text Placeholder 2">
            <a:extLst>
              <a:ext uri="{FF2B5EF4-FFF2-40B4-BE49-F238E27FC236}">
                <a16:creationId xmlns:a16="http://schemas.microsoft.com/office/drawing/2014/main" id="{E59A5C4E-35D8-08D7-C858-C3793AB7BAB1}"/>
              </a:ext>
            </a:extLst>
          </p:cNvPr>
          <p:cNvSpPr>
            <a:spLocks noGrp="1"/>
          </p:cNvSpPr>
          <p:nvPr>
            <p:ph type="body" sz="quarter" idx="15"/>
          </p:nvPr>
        </p:nvSpPr>
        <p:spPr>
          <a:xfrm>
            <a:off x="4715591" y="335100"/>
            <a:ext cx="7251996" cy="4094163"/>
          </a:xfrm>
        </p:spPr>
        <p:txBody>
          <a:bodyPr/>
          <a:lstStyle/>
          <a:p>
            <a:r>
              <a:rPr lang="en-GB" b="1" dirty="0"/>
              <a:t>The following example uses Tokio to improve our basic HTTP response by using asynchronous features.</a:t>
            </a:r>
          </a:p>
        </p:txBody>
      </p:sp>
      <p:sp>
        <p:nvSpPr>
          <p:cNvPr id="4" name="TextBox 3">
            <a:extLst>
              <a:ext uri="{FF2B5EF4-FFF2-40B4-BE49-F238E27FC236}">
                <a16:creationId xmlns:a16="http://schemas.microsoft.com/office/drawing/2014/main" id="{324C3818-9C0B-55F2-8D95-2BC9868D2F5A}"/>
              </a:ext>
            </a:extLst>
          </p:cNvPr>
          <p:cNvSpPr txBox="1"/>
          <p:nvPr/>
        </p:nvSpPr>
        <p:spPr>
          <a:xfrm>
            <a:off x="4695495" y="1051678"/>
            <a:ext cx="6850062" cy="5057720"/>
          </a:xfrm>
          <a:prstGeom prst="rect">
            <a:avLst/>
          </a:prstGeom>
          <a:solidFill>
            <a:schemeClr val="tx1">
              <a:lumMod val="10000"/>
              <a:lumOff val="90000"/>
            </a:schemeClr>
          </a:solidFill>
        </p:spPr>
        <p:txBody>
          <a:bodyPr vert="horz" wrap="square" lIns="0" tIns="0" rIns="0" bIns="0" rtlCol="0" anchor="t" anchorCtr="0">
            <a:noAutofit/>
          </a:bodyPr>
          <a:lstStyle/>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tokio</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io</a:t>
            </a:r>
            <a:r>
              <a:rPr lang="en-GB" sz="1200" b="1" dirty="0">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AsyncReadExt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AsyncWriteExt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tokio</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net</a:t>
            </a:r>
            <a:r>
              <a:rPr lang="en-GB" sz="1200" b="1" dirty="0">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TcpListener</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TcpStream</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US" sz="1200" b="1" dirty="0">
                <a:solidFill>
                  <a:srgbClr val="00007F"/>
                </a:solidFill>
                <a:latin typeface="Consolas" panose="020B0609020204030204" pitchFamily="49" charset="0"/>
              </a:rPr>
              <a:t>use</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tokio</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time</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sleep</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Duration</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p>
          <a:p>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const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ADDR</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&amp;</a:t>
            </a:r>
            <a:r>
              <a:rPr lang="en-GB" sz="1200" b="1" dirty="0">
                <a:solidFill>
                  <a:srgbClr val="00007F"/>
                </a:solidFill>
                <a:latin typeface="Consolas" panose="020B0609020204030204" pitchFamily="49" charset="0"/>
              </a:rPr>
              <a:t>str</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7F007F"/>
                </a:solidFill>
                <a:latin typeface="Consolas" panose="020B0609020204030204" pitchFamily="49" charset="0"/>
              </a:rPr>
              <a:t>"127.0.0.1"</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const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PORT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u16</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7F7F"/>
                </a:solidFill>
                <a:latin typeface="Consolas" panose="020B0609020204030204" pitchFamily="49" charset="0"/>
              </a:rPr>
              <a:t>8080</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const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BYTES</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err="1">
                <a:solidFill>
                  <a:srgbClr val="00007F"/>
                </a:solidFill>
                <a:latin typeface="Consolas" panose="020B0609020204030204" pitchFamily="49" charset="0"/>
              </a:rPr>
              <a:t>usize</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7F7F"/>
                </a:solidFill>
                <a:latin typeface="Consolas" panose="020B0609020204030204" pitchFamily="49" charset="0"/>
              </a:rPr>
              <a:t>1024</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use attribution to specify our main function is async in nature</a:t>
            </a:r>
            <a:endParaRPr lang="en-US" sz="1200" b="0" dirty="0">
              <a:solidFill>
                <a:srgbClr val="808080"/>
              </a:solidFill>
              <a:latin typeface="Consolas" panose="020B0609020204030204" pitchFamily="49" charset="0"/>
            </a:endParaRPr>
          </a:p>
          <a:p>
            <a:r>
              <a:rPr lang="en-GB" sz="1200" b="1" dirty="0">
                <a:solidFill>
                  <a:srgbClr val="000000"/>
                </a:solidFill>
                <a:highlight>
                  <a:srgbClr val="FFFF00"/>
                </a:highlight>
                <a:latin typeface="Consolas" panose="020B0609020204030204" pitchFamily="49" charset="0"/>
              </a:rPr>
              <a:t>#[</a:t>
            </a:r>
            <a:r>
              <a:rPr lang="en-GB" sz="1200" b="0" dirty="0">
                <a:solidFill>
                  <a:srgbClr val="000000"/>
                </a:solidFill>
                <a:highlight>
                  <a:srgbClr val="FFFF00"/>
                </a:highlight>
                <a:latin typeface="Consolas" panose="020B0609020204030204" pitchFamily="49" charset="0"/>
              </a:rPr>
              <a:t>tokio</a:t>
            </a:r>
            <a:r>
              <a:rPr lang="en-GB" sz="1200" b="1" dirty="0">
                <a:solidFill>
                  <a:srgbClr val="000000"/>
                </a:solidFill>
                <a:highlight>
                  <a:srgbClr val="FFFF00"/>
                </a:highlight>
                <a:latin typeface="Consolas" panose="020B0609020204030204" pitchFamily="49" charset="0"/>
              </a:rPr>
              <a:t>::</a:t>
            </a:r>
            <a:r>
              <a:rPr lang="en-GB" sz="1200" b="0" dirty="0">
                <a:solidFill>
                  <a:srgbClr val="000000"/>
                </a:solidFill>
                <a:highlight>
                  <a:srgbClr val="FFFF00"/>
                </a:highlight>
                <a:latin typeface="Consolas" panose="020B0609020204030204" pitchFamily="49" charset="0"/>
              </a:rPr>
              <a:t>main</a:t>
            </a:r>
            <a:r>
              <a:rPr lang="en-GB" sz="1200" b="1" dirty="0">
                <a:solidFill>
                  <a:srgbClr val="000000"/>
                </a:solidFill>
                <a:highlight>
                  <a:srgbClr val="FFFF00"/>
                </a:highlight>
                <a:latin typeface="Consolas" panose="020B0609020204030204" pitchFamily="49" charset="0"/>
              </a:rPr>
              <a:t>]</a:t>
            </a:r>
            <a:r>
              <a:rPr lang="en-GB" sz="1200" b="0" dirty="0">
                <a:solidFill>
                  <a:srgbClr val="808080"/>
                </a:solidFill>
                <a:highlight>
                  <a:srgbClr val="FFFF00"/>
                </a:highlight>
                <a:latin typeface="Consolas" panose="020B0609020204030204" pitchFamily="49" charset="0"/>
              </a:rPr>
              <a:t> </a:t>
            </a:r>
          </a:p>
          <a:p>
            <a:r>
              <a:rPr lang="en-GB" sz="1200" b="1" dirty="0">
                <a:solidFill>
                  <a:srgbClr val="00007F"/>
                </a:solidFill>
                <a:highlight>
                  <a:srgbClr val="FFFF00"/>
                </a:highlight>
                <a:latin typeface="Consolas" panose="020B0609020204030204" pitchFamily="49" charset="0"/>
              </a:rPr>
              <a:t>async</a:t>
            </a:r>
            <a:r>
              <a:rPr lang="en-GB" sz="1200" b="0" dirty="0">
                <a:solidFill>
                  <a:srgbClr val="808080"/>
                </a:solidFill>
                <a:latin typeface="Consolas" panose="020B0609020204030204" pitchFamily="49" charset="0"/>
              </a:rPr>
              <a:t> </a:t>
            </a:r>
            <a:r>
              <a:rPr lang="en-GB" sz="1200" b="1" dirty="0" err="1">
                <a:solidFill>
                  <a:srgbClr val="00007F"/>
                </a:solidFill>
                <a:latin typeface="Consolas" panose="020B0609020204030204" pitchFamily="49" charset="0"/>
              </a:rPr>
              <a:t>fn</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main</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US" sz="1200" b="0" dirty="0">
                <a:solidFill>
                  <a:srgbClr val="007F00"/>
                </a:solidFill>
                <a:latin typeface="Consolas" panose="020B0609020204030204" pitchFamily="49" charset="0"/>
              </a:rPr>
              <a:t>    // listen on loopback address, selected port</a:t>
            </a:r>
            <a:endParaRPr lang="en-US" sz="1200" b="0" dirty="0">
              <a:solidFill>
                <a:srgbClr val="808080"/>
              </a:solidFill>
              <a:latin typeface="Consolas" panose="020B0609020204030204" pitchFamily="49" charset="0"/>
            </a:endParaRPr>
          </a:p>
          <a:p>
            <a:r>
              <a:rPr lang="en-GB" sz="1200" b="1" dirty="0">
                <a:solidFill>
                  <a:srgbClr val="00007F"/>
                </a:solidFill>
                <a:latin typeface="Consolas" panose="020B0609020204030204" pitchFamily="49" charset="0"/>
              </a:rPr>
              <a:t>    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binding</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7F7F00"/>
                </a:solidFill>
                <a:latin typeface="Consolas" panose="020B0609020204030204" pitchFamily="49" charset="0"/>
              </a:rPr>
              <a:t>format!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ADDR</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PORT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listener</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TcpListener</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bind</a:t>
            </a:r>
            <a:r>
              <a:rPr lang="en-GB" sz="1200" b="1" dirty="0">
                <a:solidFill>
                  <a:srgbClr val="000000"/>
                </a:solidFill>
                <a:latin typeface="Consolas" panose="020B0609020204030204" pitchFamily="49" charset="0"/>
              </a:rPr>
              <a:t>(&amp;</a:t>
            </a:r>
            <a:r>
              <a:rPr lang="en-GB" sz="1200" b="0" dirty="0">
                <a:solidFill>
                  <a:srgbClr val="000000"/>
                </a:solidFill>
                <a:latin typeface="Consolas" panose="020B0609020204030204" pitchFamily="49" charset="0"/>
              </a:rPr>
              <a:t>binding</a:t>
            </a:r>
            <a:r>
              <a:rPr lang="en-GB" sz="1200" b="1" dirty="0">
                <a:solidFill>
                  <a:srgbClr val="000000"/>
                </a:solidFill>
                <a:latin typeface="Consolas" panose="020B0609020204030204" pitchFamily="49" charset="0"/>
              </a:rPr>
              <a:t>).</a:t>
            </a:r>
            <a:r>
              <a:rPr lang="en-GB" sz="1200" b="0" dirty="0" err="1">
                <a:solidFill>
                  <a:srgbClr val="000000"/>
                </a:solidFill>
                <a:highlight>
                  <a:srgbClr val="00FF00"/>
                </a:highlight>
                <a:latin typeface="Consolas" panose="020B0609020204030204" pitchFamily="49" charset="0"/>
              </a:rPr>
              <a:t>await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unwrap</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loop</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avoid blocking on all awaits</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socket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_</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listener</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accept</a:t>
            </a:r>
            <a:r>
              <a:rPr lang="en-GB" sz="1200" b="1" dirty="0">
                <a:solidFill>
                  <a:srgbClr val="000000"/>
                </a:solidFill>
                <a:latin typeface="Consolas" panose="020B0609020204030204" pitchFamily="49" charset="0"/>
              </a:rPr>
              <a:t>().</a:t>
            </a:r>
            <a:r>
              <a:rPr lang="en-GB" sz="1200" b="0" dirty="0" err="1">
                <a:solidFill>
                  <a:srgbClr val="000000"/>
                </a:solidFill>
                <a:highlight>
                  <a:srgbClr val="00FF00"/>
                </a:highlight>
                <a:latin typeface="Consolas" panose="020B0609020204030204" pitchFamily="49" charset="0"/>
              </a:rPr>
              <a:t>await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unwrap</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we'll need to spawn a new task and pass (move) socket to new context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000000"/>
                </a:solidFill>
                <a:highlight>
                  <a:srgbClr val="00FFFF"/>
                </a:highlight>
                <a:latin typeface="Consolas" panose="020B0609020204030204" pitchFamily="49" charset="0"/>
              </a:rPr>
              <a:t>tokio</a:t>
            </a:r>
            <a:r>
              <a:rPr lang="en-GB" sz="1200" b="1" dirty="0">
                <a:solidFill>
                  <a:srgbClr val="000000"/>
                </a:solidFill>
                <a:highlight>
                  <a:srgbClr val="00FFFF"/>
                </a:highlight>
                <a:latin typeface="Consolas" panose="020B0609020204030204" pitchFamily="49" charset="0"/>
              </a:rPr>
              <a:t>::</a:t>
            </a:r>
            <a:r>
              <a:rPr lang="en-GB" sz="1200" b="0" dirty="0">
                <a:solidFill>
                  <a:srgbClr val="000000"/>
                </a:solidFill>
                <a:highlight>
                  <a:srgbClr val="00FFFF"/>
                </a:highlight>
                <a:latin typeface="Consolas" panose="020B0609020204030204" pitchFamily="49" charset="0"/>
              </a:rPr>
              <a:t>spawn</a:t>
            </a:r>
            <a:r>
              <a:rPr lang="en-GB" sz="1200" b="1" dirty="0">
                <a:solidFill>
                  <a:srgbClr val="000000"/>
                </a:solidFill>
                <a:latin typeface="Consolas" panose="020B0609020204030204" pitchFamily="49" charset="0"/>
              </a:rPr>
              <a:t>(</a:t>
            </a:r>
            <a:r>
              <a:rPr lang="en-GB" sz="1200" b="1" dirty="0">
                <a:solidFill>
                  <a:srgbClr val="00007F"/>
                </a:solidFill>
                <a:highlight>
                  <a:srgbClr val="FFFF00"/>
                </a:highlight>
                <a:latin typeface="Consolas" panose="020B0609020204030204" pitchFamily="49" charset="0"/>
              </a:rPr>
              <a:t>async</a:t>
            </a:r>
            <a:r>
              <a:rPr lang="en-GB" sz="1200" b="0" dirty="0">
                <a:solidFill>
                  <a:srgbClr val="808080"/>
                </a:solidFill>
                <a:highlight>
                  <a:srgbClr val="FFFF00"/>
                </a:highlight>
                <a:latin typeface="Consolas" panose="020B0609020204030204" pitchFamily="49" charset="0"/>
              </a:rPr>
              <a:t> </a:t>
            </a:r>
            <a:r>
              <a:rPr lang="en-GB" sz="1200" b="1" dirty="0">
                <a:solidFill>
                  <a:srgbClr val="00007F"/>
                </a:solidFill>
                <a:highlight>
                  <a:srgbClr val="FFFF00"/>
                </a:highlight>
                <a:latin typeface="Consolas" panose="020B0609020204030204" pitchFamily="49" charset="0"/>
              </a:rPr>
              <a:t>move</a:t>
            </a:r>
            <a:r>
              <a:rPr lang="en-GB" sz="1200" b="0" dirty="0">
                <a:solidFill>
                  <a:srgbClr val="808080"/>
                </a:solidFill>
                <a:highlight>
                  <a:srgbClr val="FFFF00"/>
                </a:highlight>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await this function's completion (it'll need to be </a:t>
            </a:r>
            <a:r>
              <a:rPr lang="en-US" sz="1200" b="0" dirty="0" err="1">
                <a:solidFill>
                  <a:srgbClr val="007F00"/>
                </a:solidFill>
                <a:latin typeface="Consolas" panose="020B0609020204030204" pitchFamily="49" charset="0"/>
              </a:rPr>
              <a:t>async'd</a:t>
            </a:r>
            <a:r>
              <a:rPr lang="en-US" sz="1200" b="0" dirty="0">
                <a:solidFill>
                  <a:srgbClr val="007F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handle_request</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socket</a:t>
            </a:r>
            <a:r>
              <a:rPr lang="en-GB" sz="1200" b="1" dirty="0">
                <a:solidFill>
                  <a:srgbClr val="000000"/>
                </a:solidFill>
                <a:latin typeface="Consolas" panose="020B0609020204030204" pitchFamily="49" charset="0"/>
              </a:rPr>
              <a:t>).</a:t>
            </a:r>
            <a:r>
              <a:rPr lang="en-GB" sz="1200" b="0" dirty="0">
                <a:solidFill>
                  <a:srgbClr val="000000"/>
                </a:solidFill>
                <a:highlight>
                  <a:srgbClr val="00FF00"/>
                </a:highlight>
                <a:latin typeface="Consolas" panose="020B0609020204030204" pitchFamily="49" charset="0"/>
              </a:rPr>
              <a:t>await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p:txBody>
      </p:sp>
      <p:pic>
        <p:nvPicPr>
          <p:cNvPr id="5" name="Picture 2" descr="Rust Programming language Logo Machine learning Haskell, crab, animals ...">
            <a:extLst>
              <a:ext uri="{FF2B5EF4-FFF2-40B4-BE49-F238E27FC236}">
                <a16:creationId xmlns:a16="http://schemas.microsoft.com/office/drawing/2014/main" id="{DF495062-EDD0-849F-6D13-C456482B2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0679" y="1156932"/>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343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90F9D8-EAC5-F0C9-6CBC-DA5C891365C1}"/>
              </a:ext>
            </a:extLst>
          </p:cNvPr>
          <p:cNvSpPr>
            <a:spLocks noGrp="1"/>
          </p:cNvSpPr>
          <p:nvPr>
            <p:ph type="body" sz="quarter" idx="10"/>
          </p:nvPr>
        </p:nvSpPr>
        <p:spPr/>
        <p:txBody>
          <a:bodyPr/>
          <a:lstStyle/>
          <a:p>
            <a:r>
              <a:rPr lang="en-GB" cap="none" dirty="0"/>
              <a:t>Tokio Example (2)</a:t>
            </a:r>
            <a:endParaRPr lang="en-GB" dirty="0"/>
          </a:p>
        </p:txBody>
      </p:sp>
      <p:sp>
        <p:nvSpPr>
          <p:cNvPr id="3" name="Text Placeholder 2">
            <a:extLst>
              <a:ext uri="{FF2B5EF4-FFF2-40B4-BE49-F238E27FC236}">
                <a16:creationId xmlns:a16="http://schemas.microsoft.com/office/drawing/2014/main" id="{2549AF99-FF7A-A26D-B6C6-09767CD8B967}"/>
              </a:ext>
            </a:extLst>
          </p:cNvPr>
          <p:cNvSpPr>
            <a:spLocks noGrp="1"/>
          </p:cNvSpPr>
          <p:nvPr>
            <p:ph type="body" sz="quarter" idx="15"/>
          </p:nvPr>
        </p:nvSpPr>
        <p:spPr>
          <a:xfrm>
            <a:off x="4780365" y="227270"/>
            <a:ext cx="6431471" cy="6042901"/>
          </a:xfrm>
        </p:spPr>
        <p:txBody>
          <a:bodyPr/>
          <a:lstStyle/>
          <a:p>
            <a:r>
              <a:rPr lang="en-GB" b="1" dirty="0"/>
              <a:t>Continued…</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Test this code by using multiple client web browsers/windows/tabs.</a:t>
            </a:r>
          </a:p>
          <a:p>
            <a:endParaRPr lang="en-GB" dirty="0"/>
          </a:p>
        </p:txBody>
      </p:sp>
      <p:sp>
        <p:nvSpPr>
          <p:cNvPr id="4" name="TextBox 3">
            <a:extLst>
              <a:ext uri="{FF2B5EF4-FFF2-40B4-BE49-F238E27FC236}">
                <a16:creationId xmlns:a16="http://schemas.microsoft.com/office/drawing/2014/main" id="{0443D812-D83E-539C-7734-A555AD76F63A}"/>
              </a:ext>
            </a:extLst>
          </p:cNvPr>
          <p:cNvSpPr txBox="1"/>
          <p:nvPr/>
        </p:nvSpPr>
        <p:spPr>
          <a:xfrm>
            <a:off x="4780364" y="678503"/>
            <a:ext cx="6414213" cy="4335623"/>
          </a:xfrm>
          <a:prstGeom prst="rect">
            <a:avLst/>
          </a:prstGeom>
          <a:solidFill>
            <a:schemeClr val="tx1">
              <a:lumMod val="10000"/>
              <a:lumOff val="90000"/>
            </a:schemeClr>
          </a:solidFill>
        </p:spPr>
        <p:txBody>
          <a:bodyPr vert="horz" wrap="square" lIns="0" tIns="0" rIns="0" bIns="0" rtlCol="0" anchor="t" anchorCtr="0">
            <a:noAutofit/>
          </a:bodyPr>
          <a:lstStyle/>
          <a:p>
            <a:r>
              <a:rPr lang="en-US" sz="1200" dirty="0">
                <a:solidFill>
                  <a:srgbClr val="007F00"/>
                </a:solidFill>
                <a:latin typeface="Consolas" panose="020B0609020204030204" pitchFamily="49" charset="0"/>
              </a:rPr>
              <a:t>// asynchronous function that handles individual requests received</a:t>
            </a:r>
            <a:endParaRPr lang="en-US" sz="1200" dirty="0">
              <a:solidFill>
                <a:srgbClr val="808080"/>
              </a:solidFill>
              <a:latin typeface="Consolas" panose="020B0609020204030204" pitchFamily="49" charset="0"/>
            </a:endParaRPr>
          </a:p>
          <a:p>
            <a:r>
              <a:rPr lang="en-US" sz="1200" b="1" dirty="0">
                <a:solidFill>
                  <a:srgbClr val="00007F"/>
                </a:solidFill>
                <a:highlight>
                  <a:srgbClr val="FFFF00"/>
                </a:highlight>
                <a:latin typeface="Consolas" panose="020B0609020204030204" pitchFamily="49" charset="0"/>
              </a:rPr>
              <a:t>async</a:t>
            </a:r>
            <a:r>
              <a:rPr lang="en-US" sz="1200" b="0" dirty="0">
                <a:solidFill>
                  <a:srgbClr val="808080"/>
                </a:solidFill>
                <a:latin typeface="Consolas" panose="020B0609020204030204" pitchFamily="49" charset="0"/>
              </a:rPr>
              <a:t> </a:t>
            </a:r>
            <a:r>
              <a:rPr lang="en-US" sz="1200" b="1" dirty="0" err="1">
                <a:solidFill>
                  <a:srgbClr val="00007F"/>
                </a:solidFill>
                <a:latin typeface="Consolas" panose="020B0609020204030204" pitchFamily="49" charset="0"/>
              </a:rPr>
              <a:t>fn</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handle_request</a:t>
            </a:r>
            <a:r>
              <a:rPr lang="en-US" sz="1200" b="1" dirty="0">
                <a:solidFill>
                  <a:srgbClr val="000000"/>
                </a:solidFill>
                <a:latin typeface="Consolas" panose="020B0609020204030204" pitchFamily="49" charset="0"/>
              </a:rPr>
              <a:t>(</a:t>
            </a:r>
            <a:r>
              <a:rPr lang="en-US" sz="1200" b="1" dirty="0">
                <a:solidFill>
                  <a:srgbClr val="00007F"/>
                </a:solidFill>
                <a:latin typeface="Consolas" panose="020B0609020204030204" pitchFamily="49" charset="0"/>
              </a:rPr>
              <a:t>mut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socket</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TcpStream</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"Processing request"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mut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buf</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vec</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007F7F"/>
                </a:solidFill>
                <a:latin typeface="Consolas" panose="020B0609020204030204" pitchFamily="49" charset="0"/>
              </a:rPr>
              <a:t>0</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BYTES</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socket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read</a:t>
            </a:r>
            <a:r>
              <a:rPr lang="en-GB" sz="1200" b="1" dirty="0">
                <a:solidFill>
                  <a:srgbClr val="000000"/>
                </a:solidFill>
                <a:latin typeface="Consolas" panose="020B0609020204030204" pitchFamily="49" charset="0"/>
              </a:rPr>
              <a:t>(&amp;</a:t>
            </a:r>
            <a:r>
              <a:rPr lang="en-GB" sz="1200" b="1" dirty="0">
                <a:solidFill>
                  <a:srgbClr val="00007F"/>
                </a:solidFill>
                <a:latin typeface="Consolas" panose="020B0609020204030204" pitchFamily="49" charset="0"/>
              </a:rPr>
              <a:t>mut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buf</a:t>
            </a:r>
            <a:r>
              <a:rPr lang="en-GB" sz="1200" b="1" dirty="0">
                <a:solidFill>
                  <a:srgbClr val="000000"/>
                </a:solidFill>
                <a:latin typeface="Consolas" panose="020B0609020204030204" pitchFamily="49" charset="0"/>
              </a:rPr>
              <a:t>).</a:t>
            </a:r>
            <a:r>
              <a:rPr lang="en-GB" sz="1200" b="0" dirty="0" err="1">
                <a:solidFill>
                  <a:srgbClr val="000000"/>
                </a:solidFill>
                <a:highlight>
                  <a:srgbClr val="00FF00"/>
                </a:highlight>
                <a:latin typeface="Consolas" panose="020B0609020204030204" pitchFamily="49" charset="0"/>
              </a:rPr>
              <a:t>await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unwrap</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p>
          <a:p>
            <a:r>
              <a:rPr lang="en-US" sz="120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delay 5 seconds with unblocking</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sleep</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Duration</a:t>
            </a:r>
            <a:r>
              <a:rPr lang="en-US" sz="1200" b="1" dirty="0">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from_millis</a:t>
            </a:r>
            <a:r>
              <a:rPr lang="en-US" sz="1200" b="1" dirty="0">
                <a:solidFill>
                  <a:srgbClr val="000000"/>
                </a:solidFill>
                <a:latin typeface="Consolas" panose="020B0609020204030204" pitchFamily="49" charset="0"/>
              </a:rPr>
              <a:t>(</a:t>
            </a:r>
            <a:r>
              <a:rPr lang="en-US" sz="1200" b="0" dirty="0">
                <a:solidFill>
                  <a:srgbClr val="007F7F"/>
                </a:solidFill>
                <a:latin typeface="Consolas" panose="020B0609020204030204" pitchFamily="49" charset="0"/>
              </a:rPr>
              <a:t>5000</a:t>
            </a:r>
            <a:r>
              <a:rPr lang="en-US" sz="1200" b="1" dirty="0">
                <a:solidFill>
                  <a:srgbClr val="000000"/>
                </a:solidFill>
                <a:latin typeface="Consolas" panose="020B0609020204030204" pitchFamily="49" charset="0"/>
              </a:rPr>
              <a:t>)).</a:t>
            </a:r>
            <a:r>
              <a:rPr lang="en-US" sz="1200" b="0" dirty="0">
                <a:solidFill>
                  <a:srgbClr val="000000"/>
                </a:solidFill>
                <a:highlight>
                  <a:srgbClr val="00FF00"/>
                </a:highlight>
                <a:latin typeface="Consolas" panose="020B0609020204030204" pitchFamily="49" charset="0"/>
              </a:rPr>
              <a:t>await</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p>
          <a:p>
            <a:r>
              <a:rPr lang="en-GB" sz="1200" b="0" dirty="0">
                <a:solidFill>
                  <a:srgbClr val="007F00"/>
                </a:solidFill>
                <a:latin typeface="Consolas" panose="020B0609020204030204" pitchFamily="49" charset="0"/>
              </a:rPr>
              <a:t>    // build response</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let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contents</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7F007F"/>
                </a:solidFill>
                <a:latin typeface="Consolas" panose="020B0609020204030204" pitchFamily="49" charset="0"/>
              </a:rPr>
              <a:t>"&lt;b&gt;Hello, World!&lt;/b&gt;"</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response</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7F7F00"/>
                </a:solidFill>
                <a:latin typeface="Consolas" panose="020B0609020204030204" pitchFamily="49" charset="0"/>
              </a:rPr>
              <a:t>format!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pt-BR" sz="1200" b="0" dirty="0">
                <a:solidFill>
                  <a:srgbClr val="808080"/>
                </a:solidFill>
                <a:latin typeface="Consolas" panose="020B0609020204030204" pitchFamily="49" charset="0"/>
              </a:rPr>
              <a:t>        </a:t>
            </a:r>
            <a:r>
              <a:rPr lang="pt-BR" sz="1200" b="0" dirty="0">
                <a:solidFill>
                  <a:srgbClr val="7F007F"/>
                </a:solidFill>
                <a:latin typeface="Consolas" panose="020B0609020204030204" pitchFamily="49" charset="0"/>
              </a:rPr>
              <a:t>"HTTP/1.1 200 OK\r\nContent-Type: text/plain\r\nContent-Length: {}\r\n\r\n{}"</a:t>
            </a:r>
            <a:r>
              <a:rPr lang="pt-BR" sz="1200" b="1" dirty="0">
                <a:solidFill>
                  <a:srgbClr val="000000"/>
                </a:solidFill>
                <a:latin typeface="Consolas" panose="020B0609020204030204" pitchFamily="49" charset="0"/>
              </a:rPr>
              <a:t>,</a:t>
            </a:r>
            <a:r>
              <a:rPr lang="pt-BR"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contents</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len</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contents</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p>
          <a:p>
            <a:r>
              <a:rPr lang="en-US" sz="120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avoid blocking on all awaits</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socket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write</a:t>
            </a:r>
            <a:r>
              <a:rPr lang="en-GB" sz="1200" b="1" dirty="0">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response</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as_bytes</a:t>
            </a:r>
            <a:r>
              <a:rPr lang="en-GB" sz="1200" b="1" dirty="0">
                <a:solidFill>
                  <a:srgbClr val="000000"/>
                </a:solidFill>
                <a:latin typeface="Consolas" panose="020B0609020204030204" pitchFamily="49" charset="0"/>
              </a:rPr>
              <a:t>()).</a:t>
            </a:r>
            <a:r>
              <a:rPr lang="en-GB" sz="1200" b="0" dirty="0" err="1">
                <a:solidFill>
                  <a:srgbClr val="000000"/>
                </a:solidFill>
                <a:highlight>
                  <a:srgbClr val="00FF00"/>
                </a:highlight>
                <a:latin typeface="Consolas" panose="020B0609020204030204" pitchFamily="49" charset="0"/>
              </a:rPr>
              <a:t>await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unwrap</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socket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flush</a:t>
            </a:r>
            <a:r>
              <a:rPr lang="en-GB" sz="1200" b="1" dirty="0">
                <a:solidFill>
                  <a:srgbClr val="000000"/>
                </a:solidFill>
                <a:latin typeface="Consolas" panose="020B0609020204030204" pitchFamily="49" charset="0"/>
              </a:rPr>
              <a:t>().</a:t>
            </a:r>
            <a:r>
              <a:rPr lang="en-GB" sz="1200" b="0" dirty="0" err="1">
                <a:solidFill>
                  <a:srgbClr val="000000"/>
                </a:solidFill>
                <a:highlight>
                  <a:srgbClr val="00FF00"/>
                </a:highlight>
                <a:latin typeface="Consolas" panose="020B0609020204030204" pitchFamily="49" charset="0"/>
              </a:rPr>
              <a:t>await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unwrap</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"Sent response"</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p>
          <a:p>
            <a:r>
              <a:rPr lang="en-GB" sz="1200" b="1" dirty="0">
                <a:solidFill>
                  <a:srgbClr val="000000"/>
                </a:solidFill>
                <a:latin typeface="Consolas" panose="020B0609020204030204" pitchFamily="49" charset="0"/>
              </a:rPr>
              <a:t>}</a:t>
            </a:r>
            <a:endParaRPr lang="en-GB" sz="1200" dirty="0">
              <a:latin typeface="Consolas" panose="020B0609020204030204" pitchFamily="49" charset="0"/>
            </a:endParaRPr>
          </a:p>
        </p:txBody>
      </p:sp>
      <p:pic>
        <p:nvPicPr>
          <p:cNvPr id="6" name="Picture 2" descr="Rust Programming language Logo Machine learning Haskell, crab, animals ...">
            <a:extLst>
              <a:ext uri="{FF2B5EF4-FFF2-40B4-BE49-F238E27FC236}">
                <a16:creationId xmlns:a16="http://schemas.microsoft.com/office/drawing/2014/main" id="{48C805AD-5ECC-5C03-10ED-9AE330948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1836" y="678504"/>
            <a:ext cx="516336" cy="38610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Information with solid fill">
            <a:extLst>
              <a:ext uri="{FF2B5EF4-FFF2-40B4-BE49-F238E27FC236}">
                <a16:creationId xmlns:a16="http://schemas.microsoft.com/office/drawing/2014/main" id="{39368754-4337-67C8-90A1-C53BCE21E5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80364" y="5111155"/>
            <a:ext cx="457200" cy="457200"/>
          </a:xfrm>
          <a:prstGeom prst="rect">
            <a:avLst/>
          </a:prstGeom>
        </p:spPr>
      </p:pic>
    </p:spTree>
    <p:extLst>
      <p:ext uri="{BB962C8B-B14F-4D97-AF65-F5344CB8AC3E}">
        <p14:creationId xmlns:p14="http://schemas.microsoft.com/office/powerpoint/2010/main" val="1178490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#32</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Final lab</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96000" y="1168121"/>
            <a:ext cx="5748946" cy="5376868"/>
          </a:xfrm>
        </p:spPr>
        <p:txBody>
          <a:bodyPr/>
          <a:lstStyle/>
          <a:p>
            <a:pPr marL="0" lvl="1" indent="0">
              <a:spcAft>
                <a:spcPts val="600"/>
              </a:spcAft>
              <a:buNone/>
            </a:pPr>
            <a:r>
              <a:rPr lang="en-US" b="1" dirty="0"/>
              <a:t>Rust has many different crates which provide additional libraries that a programmer will find useful</a:t>
            </a:r>
          </a:p>
          <a:p>
            <a:pPr lvl="1">
              <a:spcAft>
                <a:spcPts val="600"/>
              </a:spcAft>
            </a:pPr>
            <a:r>
              <a:rPr lang="en-US" sz="1400" dirty="0"/>
              <a:t>Ecosystem not </a:t>
            </a:r>
            <a:r>
              <a:rPr lang="en-US" dirty="0"/>
              <a:t>yet as rich as other languages, e.g. Python</a:t>
            </a:r>
          </a:p>
          <a:p>
            <a:pPr lvl="1">
              <a:spcAft>
                <a:spcPts val="600"/>
              </a:spcAft>
            </a:pPr>
            <a:endParaRPr lang="en-US" sz="1400" dirty="0"/>
          </a:p>
          <a:p>
            <a:pPr marL="0" lvl="1" indent="0">
              <a:spcAft>
                <a:spcPts val="600"/>
              </a:spcAft>
              <a:buNone/>
            </a:pPr>
            <a:r>
              <a:rPr lang="en-US" b="1" dirty="0"/>
              <a:t>When data security is important (always!), use </a:t>
            </a:r>
            <a:r>
              <a:rPr lang="en-US" b="1" dirty="0" err="1"/>
              <a:t>zeroise</a:t>
            </a:r>
            <a:r>
              <a:rPr lang="en-US" b="1" dirty="0"/>
              <a:t> crate</a:t>
            </a:r>
          </a:p>
          <a:p>
            <a:pPr lvl="1">
              <a:spcAft>
                <a:spcPts val="600"/>
              </a:spcAft>
            </a:pPr>
            <a:r>
              <a:rPr lang="en-US" dirty="0"/>
              <a:t>but be wary of performance impacts on certain types (it’s a </a:t>
            </a:r>
            <a:r>
              <a:rPr lang="en-US" dirty="0" err="1"/>
              <a:t>WiP</a:t>
            </a:r>
            <a:r>
              <a:rPr lang="en-US" dirty="0"/>
              <a:t>)</a:t>
            </a:r>
          </a:p>
          <a:p>
            <a:pPr lvl="1">
              <a:spcAft>
                <a:spcPts val="600"/>
              </a:spcAft>
            </a:pPr>
            <a:endParaRPr lang="en-US" sz="1400" dirty="0"/>
          </a:p>
          <a:p>
            <a:pPr marL="0" lvl="1" indent="0">
              <a:spcAft>
                <a:spcPts val="600"/>
              </a:spcAft>
              <a:buNone/>
            </a:pPr>
            <a:r>
              <a:rPr lang="en-US" b="1" dirty="0"/>
              <a:t>Although a Vector is a very versatile data collection, others exists which can fit more nuanced use cases, e.g.</a:t>
            </a:r>
          </a:p>
          <a:p>
            <a:pPr lvl="1">
              <a:spcAft>
                <a:spcPts val="600"/>
              </a:spcAft>
            </a:pPr>
            <a:r>
              <a:rPr lang="en-US" dirty="0"/>
              <a:t>HashMap</a:t>
            </a:r>
          </a:p>
          <a:p>
            <a:pPr lvl="1">
              <a:spcAft>
                <a:spcPts val="600"/>
              </a:spcAft>
            </a:pPr>
            <a:r>
              <a:rPr lang="en-US" dirty="0"/>
              <a:t>HashSet</a:t>
            </a:r>
          </a:p>
          <a:p>
            <a:pPr lvl="1">
              <a:spcAft>
                <a:spcPts val="600"/>
              </a:spcAft>
            </a:pPr>
            <a:endParaRPr lang="en-US" dirty="0"/>
          </a:p>
          <a:p>
            <a:pPr marL="0" lvl="1" indent="0">
              <a:spcAft>
                <a:spcPts val="600"/>
              </a:spcAft>
              <a:buNone/>
            </a:pPr>
            <a:r>
              <a:rPr lang="en-US" b="1" dirty="0"/>
              <a:t>Threads are useful for I/O bound operations and can be used at low level.</a:t>
            </a:r>
          </a:p>
          <a:p>
            <a:pPr lvl="1">
              <a:spcAft>
                <a:spcPts val="600"/>
              </a:spcAft>
            </a:pPr>
            <a:r>
              <a:rPr lang="en-US" dirty="0"/>
              <a:t>Use Asynchronous  frameworks like Tokio to make life easier</a:t>
            </a:r>
          </a:p>
          <a:p>
            <a:pPr marL="0" lvl="1" indent="0">
              <a:spcAft>
                <a:spcPts val="600"/>
              </a:spcAft>
              <a:buNone/>
            </a:pPr>
            <a:endParaRPr lang="en-US" dirty="0"/>
          </a:p>
          <a:p>
            <a:pPr marL="0" lvl="1" indent="0">
              <a:spcAft>
                <a:spcPts val="600"/>
              </a:spcAft>
              <a:buNone/>
            </a:pPr>
            <a:r>
              <a:rPr lang="en-US" b="1" dirty="0"/>
              <a:t>Regular Expression support in Rust is powerful</a:t>
            </a:r>
          </a:p>
          <a:p>
            <a:pPr lvl="1">
              <a:spcAft>
                <a:spcPts val="600"/>
              </a:spcAft>
            </a:pPr>
            <a:r>
              <a:rPr lang="en-US" dirty="0"/>
              <a:t>Can be further optimized through configuration</a:t>
            </a:r>
          </a:p>
          <a:p>
            <a:pPr marL="0" lvl="1" indent="0">
              <a:spcAft>
                <a:spcPts val="600"/>
              </a:spcAft>
              <a:buNone/>
            </a:pPr>
            <a:endParaRPr lang="en-US" dirty="0"/>
          </a:p>
          <a:p>
            <a:pPr marL="0" lvl="1" indent="0">
              <a:spcAft>
                <a:spcPts val="600"/>
              </a:spcAft>
              <a:buNone/>
            </a:pPr>
            <a:endParaRPr lang="en-US" dirty="0"/>
          </a:p>
          <a:p>
            <a:pPr marL="0" lvl="1" indent="0">
              <a:spcAft>
                <a:spcPts val="600"/>
              </a:spcAft>
              <a:buNone/>
            </a:pPr>
            <a:endParaRPr lang="en-US" sz="1400" dirty="0"/>
          </a:p>
        </p:txBody>
      </p:sp>
    </p:spTree>
    <p:extLst>
      <p:ext uri="{BB962C8B-B14F-4D97-AF65-F5344CB8AC3E}">
        <p14:creationId xmlns:p14="http://schemas.microsoft.com/office/powerpoint/2010/main" val="359088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extLst>
              <p:ext uri="{D42A27DB-BD31-4B8C-83A1-F6EECF244321}">
                <p14:modId xmlns:p14="http://schemas.microsoft.com/office/powerpoint/2010/main" val="2097588652"/>
              </p:ext>
            </p:extLst>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cap="none" dirty="0"/>
              <a:t>Rust Keywords</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4060240365"/>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834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extLst>
              <p:ext uri="{D42A27DB-BD31-4B8C-83A1-F6EECF244321}">
                <p14:modId xmlns:p14="http://schemas.microsoft.com/office/powerpoint/2010/main" val="374973978"/>
              </p:ext>
            </p:extLst>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352819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143713" y="2260601"/>
            <a:ext cx="6485687" cy="1460499"/>
          </a:xfrm>
        </p:spPr>
        <p:txBody>
          <a:bodyPr/>
          <a:lstStyle/>
          <a:p>
            <a:r>
              <a:rPr lang="en-US" sz="4800" dirty="0">
                <a:cs typeface="Arial" charset="0"/>
              </a:rPr>
              <a:t>Review of Learning Aim and Outcomes</a:t>
            </a:r>
          </a:p>
        </p:txBody>
      </p:sp>
    </p:spTree>
    <p:extLst>
      <p:ext uri="{BB962C8B-B14F-4D97-AF65-F5344CB8AC3E}">
        <p14:creationId xmlns:p14="http://schemas.microsoft.com/office/powerpoint/2010/main" val="384279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6B9D9B-D124-FBD9-F02B-E54DA80BA537}"/>
              </a:ext>
            </a:extLst>
          </p:cNvPr>
          <p:cNvSpPr>
            <a:spLocks noGrp="1"/>
          </p:cNvSpPr>
          <p:nvPr>
            <p:ph type="body" sz="quarter" idx="10"/>
          </p:nvPr>
        </p:nvSpPr>
        <p:spPr/>
        <p:txBody>
          <a:bodyPr/>
          <a:lstStyle/>
          <a:p>
            <a:r>
              <a:rPr lang="en-GB" dirty="0"/>
              <a:t>Rust Library: Useful tools</a:t>
            </a:r>
          </a:p>
        </p:txBody>
      </p:sp>
      <p:sp>
        <p:nvSpPr>
          <p:cNvPr id="3" name="Text Placeholder 2">
            <a:extLst>
              <a:ext uri="{FF2B5EF4-FFF2-40B4-BE49-F238E27FC236}">
                <a16:creationId xmlns:a16="http://schemas.microsoft.com/office/drawing/2014/main" id="{63B119E6-8780-582A-914C-D81E0637CBC1}"/>
              </a:ext>
            </a:extLst>
          </p:cNvPr>
          <p:cNvSpPr>
            <a:spLocks noGrp="1"/>
          </p:cNvSpPr>
          <p:nvPr>
            <p:ph type="body" sz="quarter" idx="15"/>
          </p:nvPr>
        </p:nvSpPr>
        <p:spPr>
          <a:xfrm>
            <a:off x="4435252" y="273538"/>
            <a:ext cx="5449528" cy="4094163"/>
          </a:xfrm>
        </p:spPr>
        <p:txBody>
          <a:bodyPr/>
          <a:lstStyle/>
          <a:p>
            <a:r>
              <a:rPr lang="en-GB" b="1" dirty="0"/>
              <a:t>Rust has many useful tools which can be found both in its standard library and external crates.</a:t>
            </a:r>
          </a:p>
          <a:p>
            <a:endParaRPr lang="en-GB" b="1" dirty="0"/>
          </a:p>
          <a:p>
            <a:r>
              <a:rPr lang="en-GB" b="1" dirty="0"/>
              <a:t>This chapter examines some of the more useful ones which provide support for:</a:t>
            </a:r>
          </a:p>
          <a:p>
            <a:endParaRPr lang="en-GB" b="1" dirty="0"/>
          </a:p>
          <a:p>
            <a:pPr marL="285750" indent="-285750">
              <a:buFont typeface="Arial" panose="020B0604020202020204" pitchFamily="34" charset="0"/>
              <a:buChar char="•"/>
            </a:pPr>
            <a:r>
              <a:rPr lang="en-GB" b="1" dirty="0"/>
              <a:t>Data Collections </a:t>
            </a:r>
          </a:p>
          <a:p>
            <a:pPr marL="285750" indent="-285750">
              <a:buFont typeface="Arial" panose="020B0604020202020204" pitchFamily="34" charset="0"/>
              <a:buChar char="•"/>
            </a:pPr>
            <a:r>
              <a:rPr lang="en-GB" b="1" dirty="0"/>
              <a:t>Threads</a:t>
            </a:r>
          </a:p>
          <a:p>
            <a:pPr marL="285750" indent="-285750">
              <a:buFont typeface="Arial" panose="020B0604020202020204" pitchFamily="34" charset="0"/>
              <a:buChar char="•"/>
            </a:pPr>
            <a:r>
              <a:rPr lang="en-GB" b="1" dirty="0"/>
              <a:t>Zeroising memory</a:t>
            </a:r>
          </a:p>
          <a:p>
            <a:pPr marL="285750" indent="-285750">
              <a:buFont typeface="Arial" panose="020B0604020202020204" pitchFamily="34" charset="0"/>
              <a:buChar char="•"/>
            </a:pPr>
            <a:r>
              <a:rPr lang="en-GB" b="1" dirty="0"/>
              <a:t>Regular Expressions</a:t>
            </a:r>
          </a:p>
          <a:p>
            <a:pPr marL="285750" indent="-285750">
              <a:buFont typeface="Arial" panose="020B0604020202020204" pitchFamily="34" charset="0"/>
              <a:buChar char="•"/>
            </a:pPr>
            <a:r>
              <a:rPr lang="en-GB" b="1" dirty="0"/>
              <a:t>Basic networking essentials</a:t>
            </a:r>
          </a:p>
          <a:p>
            <a:pPr marL="285750" indent="-285750">
              <a:buFont typeface="Arial" panose="020B0604020202020204" pitchFamily="34" charset="0"/>
              <a:buChar char="•"/>
            </a:pPr>
            <a:r>
              <a:rPr lang="en-GB" b="1" dirty="0"/>
              <a:t>Asynchronous applications</a:t>
            </a:r>
          </a:p>
          <a:p>
            <a:endParaRPr lang="en-GB" b="1" dirty="0"/>
          </a:p>
        </p:txBody>
      </p:sp>
      <p:pic>
        <p:nvPicPr>
          <p:cNvPr id="5" name="Picture 4" descr="Boxes On Rack In Warehouse">
            <a:extLst>
              <a:ext uri="{FF2B5EF4-FFF2-40B4-BE49-F238E27FC236}">
                <a16:creationId xmlns:a16="http://schemas.microsoft.com/office/drawing/2014/main" id="{F997F1A2-2F76-2DF4-E4F2-06150FD4FA14}"/>
              </a:ext>
            </a:extLst>
          </p:cNvPr>
          <p:cNvPicPr>
            <a:picLocks noChangeAspect="1"/>
          </p:cNvPicPr>
          <p:nvPr/>
        </p:nvPicPr>
        <p:blipFill rotWithShape="1">
          <a:blip r:embed="rId3"/>
          <a:srcRect l="63386" t="-563" r="13627" b="563"/>
          <a:stretch/>
        </p:blipFill>
        <p:spPr>
          <a:xfrm>
            <a:off x="10289893" y="-38595"/>
            <a:ext cx="2365243" cy="6858000"/>
          </a:xfrm>
          <a:prstGeom prst="rect">
            <a:avLst/>
          </a:prstGeom>
        </p:spPr>
      </p:pic>
    </p:spTree>
    <p:extLst>
      <p:ext uri="{BB962C8B-B14F-4D97-AF65-F5344CB8AC3E}">
        <p14:creationId xmlns:p14="http://schemas.microsoft.com/office/powerpoint/2010/main" val="1805931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80595-6343-424B-9A57-0B9D39352DC8}"/>
              </a:ext>
            </a:extLst>
          </p:cNvPr>
          <p:cNvSpPr>
            <a:spLocks noGrp="1"/>
          </p:cNvSpPr>
          <p:nvPr>
            <p:ph type="body" sz="quarter" idx="10"/>
          </p:nvPr>
        </p:nvSpPr>
        <p:spPr/>
        <p:txBody>
          <a:bodyPr/>
          <a:lstStyle/>
          <a:p>
            <a:r>
              <a:rPr lang="en-GB" cap="none" dirty="0"/>
              <a:t>Learning Outcomes</a:t>
            </a:r>
          </a:p>
        </p:txBody>
      </p:sp>
      <p:sp>
        <p:nvSpPr>
          <p:cNvPr id="3" name="Slide Number Placeholder 2">
            <a:extLst>
              <a:ext uri="{FF2B5EF4-FFF2-40B4-BE49-F238E27FC236}">
                <a16:creationId xmlns:a16="http://schemas.microsoft.com/office/drawing/2014/main" id="{8AA59F59-F2D2-4D1D-9BEE-EA20F399DD70}"/>
              </a:ext>
            </a:extLst>
          </p:cNvPr>
          <p:cNvSpPr>
            <a:spLocks noGrp="1"/>
          </p:cNvSpPr>
          <p:nvPr>
            <p:ph type="sldNum" sz="quarter" idx="4"/>
          </p:nvPr>
        </p:nvSpPr>
        <p:spPr/>
        <p:txBody>
          <a:bodyPr/>
          <a:lstStyle/>
          <a:p>
            <a:fld id="{EF892D59-8F09-EF4B-AD6D-DA609442F868}" type="slidenum">
              <a:rPr lang="en-GB" smtClean="0"/>
              <a:pPr/>
              <a:t>30</a:t>
            </a:fld>
            <a:endParaRPr lang="en-GB"/>
          </a:p>
        </p:txBody>
      </p:sp>
      <p:sp>
        <p:nvSpPr>
          <p:cNvPr id="4" name="TextBox 3">
            <a:extLst>
              <a:ext uri="{FF2B5EF4-FFF2-40B4-BE49-F238E27FC236}">
                <a16:creationId xmlns:a16="http://schemas.microsoft.com/office/drawing/2014/main" id="{B9AF1E4E-0847-8237-0F66-7DEA1F8F0447}"/>
              </a:ext>
            </a:extLst>
          </p:cNvPr>
          <p:cNvSpPr txBox="1"/>
          <p:nvPr/>
        </p:nvSpPr>
        <p:spPr>
          <a:xfrm>
            <a:off x="4627756" y="568712"/>
            <a:ext cx="7414148" cy="5787483"/>
          </a:xfrm>
          <a:prstGeom prst="rect">
            <a:avLst/>
          </a:prstGeom>
        </p:spPr>
        <p:txBody>
          <a:bodyPr vert="horz" wrap="square" lIns="0" tIns="0" rIns="0" bIns="0" rtlCol="0" anchor="t" anchorCtr="0">
            <a:normAutofit/>
          </a:bodyPr>
          <a:lstStyle/>
          <a:p>
            <a:pPr algn="l"/>
            <a:endParaRPr lang="en-GB" dirty="0"/>
          </a:p>
        </p:txBody>
      </p:sp>
      <p:sp>
        <p:nvSpPr>
          <p:cNvPr id="5" name="TextBox 4">
            <a:extLst>
              <a:ext uri="{FF2B5EF4-FFF2-40B4-BE49-F238E27FC236}">
                <a16:creationId xmlns:a16="http://schemas.microsoft.com/office/drawing/2014/main" id="{97FEFAA0-FA47-E187-7B0A-E7D28EBD2E08}"/>
              </a:ext>
            </a:extLst>
          </p:cNvPr>
          <p:cNvSpPr txBox="1"/>
          <p:nvPr/>
        </p:nvSpPr>
        <p:spPr>
          <a:xfrm>
            <a:off x="4527395" y="568712"/>
            <a:ext cx="7279820" cy="5942960"/>
          </a:xfrm>
          <a:prstGeom prst="rect">
            <a:avLst/>
          </a:prstGeom>
        </p:spPr>
        <p:txBody>
          <a:bodyPr vert="horz" wrap="square" lIns="0" tIns="0" rIns="0" bIns="0" rtlCol="0" anchor="t" anchorCtr="0">
            <a:normAutofit/>
          </a:bodyPr>
          <a:lstStyle/>
          <a:p>
            <a:pPr algn="l"/>
            <a:endParaRPr lang="en-GB" dirty="0"/>
          </a:p>
        </p:txBody>
      </p:sp>
      <p:sp>
        <p:nvSpPr>
          <p:cNvPr id="6" name="TextBox 5">
            <a:extLst>
              <a:ext uri="{FF2B5EF4-FFF2-40B4-BE49-F238E27FC236}">
                <a16:creationId xmlns:a16="http://schemas.microsoft.com/office/drawing/2014/main" id="{BDEC6B68-1DF4-4A6D-64AB-8D05D847C450}"/>
              </a:ext>
            </a:extLst>
          </p:cNvPr>
          <p:cNvSpPr txBox="1"/>
          <p:nvPr/>
        </p:nvSpPr>
        <p:spPr>
          <a:xfrm>
            <a:off x="4772722" y="568712"/>
            <a:ext cx="6869151" cy="5942960"/>
          </a:xfrm>
          <a:prstGeom prst="rect">
            <a:avLst/>
          </a:prstGeom>
        </p:spPr>
        <p:txBody>
          <a:bodyPr vert="horz" wrap="square" lIns="0" tIns="0" rIns="0" bIns="0" rtlCol="0" anchor="t" anchorCtr="0">
            <a:normAutofit/>
          </a:bodyPr>
          <a:lstStyle/>
          <a:p>
            <a:pPr algn="l"/>
            <a:r>
              <a:rPr lang="en-GB" b="1" dirty="0"/>
              <a:t>Learning Aim:</a:t>
            </a:r>
          </a:p>
          <a:p>
            <a:pPr algn="l"/>
            <a:r>
              <a:rPr lang="en-GB" dirty="0"/>
              <a:t>Develop the skills necessary to create memory-safe applications and services in Rust</a:t>
            </a:r>
          </a:p>
          <a:p>
            <a:pPr algn="l"/>
            <a:endParaRPr lang="en-GB" dirty="0"/>
          </a:p>
          <a:p>
            <a:pPr algn="l"/>
            <a:r>
              <a:rPr lang="en-GB" b="1" dirty="0"/>
              <a:t>Learning Outcomes:</a:t>
            </a:r>
          </a:p>
          <a:p>
            <a:pPr algn="l"/>
            <a:endParaRPr lang="en-GB" b="1" dirty="0"/>
          </a:p>
          <a:p>
            <a:pPr algn="l"/>
            <a:r>
              <a:rPr lang="en-GB" dirty="0"/>
              <a:t>By the completion of this module, you…</a:t>
            </a:r>
          </a:p>
          <a:p>
            <a:pPr algn="l"/>
            <a:endParaRPr lang="en-GB" b="1" dirty="0"/>
          </a:p>
          <a:p>
            <a:pPr marL="285750" indent="-285750" algn="l">
              <a:buFont typeface="Wingdings" panose="05000000000000000000" pitchFamily="2" charset="2"/>
              <a:buChar char="q"/>
            </a:pPr>
            <a:r>
              <a:rPr lang="en-GB" b="1" dirty="0"/>
              <a:t>Must be able </a:t>
            </a:r>
            <a:r>
              <a:rPr lang="en-GB" dirty="0"/>
              <a:t>to identify the core features of the Rust programming language</a:t>
            </a:r>
          </a:p>
          <a:p>
            <a:pPr marL="285750" indent="-285750" algn="l">
              <a:buFont typeface="Wingdings" panose="05000000000000000000" pitchFamily="2" charset="2"/>
              <a:buChar char="q"/>
            </a:pPr>
            <a:r>
              <a:rPr lang="en-GB" b="1" dirty="0"/>
              <a:t>Should be able </a:t>
            </a:r>
            <a:r>
              <a:rPr lang="en-GB" dirty="0"/>
              <a:t>to select and combine Rust features appropriately to create memory-safe applications and services</a:t>
            </a:r>
          </a:p>
          <a:p>
            <a:pPr marL="285750" indent="-285750" algn="l">
              <a:buFont typeface="Wingdings" panose="05000000000000000000" pitchFamily="2" charset="2"/>
              <a:buChar char="q"/>
            </a:pPr>
            <a:r>
              <a:rPr lang="en-GB" b="1" dirty="0"/>
              <a:t>Could</a:t>
            </a:r>
            <a:r>
              <a:rPr lang="en-GB" dirty="0"/>
              <a:t> </a:t>
            </a:r>
            <a:r>
              <a:rPr lang="en-GB" b="1" dirty="0"/>
              <a:t>be able </a:t>
            </a:r>
            <a:r>
              <a:rPr lang="en-GB" dirty="0"/>
              <a:t>to promote the language to others, citing features which remedy memory unsafe features and design choices in C and C++</a:t>
            </a:r>
          </a:p>
          <a:p>
            <a:pPr marL="285750" indent="-285750" algn="l">
              <a:buFont typeface="Arial" panose="020B0604020202020204" pitchFamily="34" charset="0"/>
              <a:buChar char="•"/>
            </a:pPr>
            <a:endParaRPr lang="en-GB" dirty="0"/>
          </a:p>
          <a:p>
            <a:pPr marL="285750" indent="-285750" algn="l">
              <a:buFont typeface="Arial" panose="020B0604020202020204" pitchFamily="34" charset="0"/>
              <a:buChar char="•"/>
            </a:pPr>
            <a:endParaRPr lang="en-GB" dirty="0"/>
          </a:p>
          <a:p>
            <a:pPr algn="l"/>
            <a:r>
              <a:rPr lang="en-GB" b="1" dirty="0"/>
              <a:t>Please review these learning outcomes at programme's end.</a:t>
            </a:r>
          </a:p>
          <a:p>
            <a:pPr algn="l"/>
            <a:endParaRPr lang="en-GB" b="1" dirty="0"/>
          </a:p>
          <a:p>
            <a:pPr algn="l"/>
            <a:endParaRPr lang="en-GB" b="1" dirty="0"/>
          </a:p>
          <a:p>
            <a:pPr algn="l"/>
            <a:endParaRPr lang="en-GB" dirty="0"/>
          </a:p>
          <a:p>
            <a:pPr algn="l"/>
            <a:endParaRPr lang="en-GB" dirty="0"/>
          </a:p>
        </p:txBody>
      </p:sp>
    </p:spTree>
    <p:extLst>
      <p:ext uri="{BB962C8B-B14F-4D97-AF65-F5344CB8AC3E}">
        <p14:creationId xmlns:p14="http://schemas.microsoft.com/office/powerpoint/2010/main" val="2274941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AE10-F517-D384-6B40-E082605ADD42}"/>
              </a:ext>
            </a:extLst>
          </p:cNvPr>
          <p:cNvSpPr>
            <a:spLocks noGrp="1"/>
          </p:cNvSpPr>
          <p:nvPr>
            <p:ph type="ctrTitle"/>
          </p:nvPr>
        </p:nvSpPr>
        <p:spPr/>
        <p:txBody>
          <a:bodyPr/>
          <a:lstStyle/>
          <a:p>
            <a:r>
              <a:rPr lang="en-GB" dirty="0"/>
              <a:t>Thank you!</a:t>
            </a:r>
          </a:p>
        </p:txBody>
      </p:sp>
      <p:sp>
        <p:nvSpPr>
          <p:cNvPr id="3" name="Content Placeholder 2">
            <a:extLst>
              <a:ext uri="{FF2B5EF4-FFF2-40B4-BE49-F238E27FC236}">
                <a16:creationId xmlns:a16="http://schemas.microsoft.com/office/drawing/2014/main" id="{332EB8DB-7672-8627-9927-9304F487819C}"/>
              </a:ext>
            </a:extLst>
          </p:cNvPr>
          <p:cNvSpPr>
            <a:spLocks noGrp="1"/>
          </p:cNvSpPr>
          <p:nvPr>
            <p:ph sz="quarter" idx="10"/>
          </p:nvPr>
        </p:nvSpPr>
        <p:spPr>
          <a:xfrm>
            <a:off x="385299" y="5226364"/>
            <a:ext cx="5627171" cy="709613"/>
          </a:xfrm>
        </p:spPr>
        <p:txBody>
          <a:bodyPr/>
          <a:lstStyle/>
          <a:p>
            <a:r>
              <a:rPr lang="en-GB" sz="1600" dirty="0"/>
              <a:t>We’ve very much enjoyed working with you.</a:t>
            </a:r>
          </a:p>
          <a:p>
            <a:r>
              <a:rPr lang="en-GB" sz="1600" dirty="0"/>
              <a:t>We hope you’ve enjoyed your learning programme, developed some new skills and attained some fresh </a:t>
            </a:r>
            <a:r>
              <a:rPr lang="en-GB" sz="1600"/>
              <a:t>knowledge of </a:t>
            </a:r>
            <a:r>
              <a:rPr lang="en-GB" sz="1600" dirty="0"/>
              <a:t>Rust.</a:t>
            </a:r>
          </a:p>
        </p:txBody>
      </p:sp>
    </p:spTree>
    <p:extLst>
      <p:ext uri="{BB962C8B-B14F-4D97-AF65-F5344CB8AC3E}">
        <p14:creationId xmlns:p14="http://schemas.microsoft.com/office/powerpoint/2010/main" val="1328612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D7EED-A3A5-282D-606B-7F4A3FDF430A}"/>
              </a:ext>
            </a:extLst>
          </p:cNvPr>
          <p:cNvSpPr>
            <a:spLocks noGrp="1"/>
          </p:cNvSpPr>
          <p:nvPr>
            <p:ph type="body" sz="quarter" idx="10"/>
          </p:nvPr>
        </p:nvSpPr>
        <p:spPr/>
        <p:txBody>
          <a:bodyPr/>
          <a:lstStyle/>
          <a:p>
            <a:r>
              <a:rPr lang="en-GB" cap="none" dirty="0"/>
              <a:t>Data Collections </a:t>
            </a:r>
          </a:p>
        </p:txBody>
      </p:sp>
      <p:sp>
        <p:nvSpPr>
          <p:cNvPr id="3" name="Text Placeholder 2">
            <a:extLst>
              <a:ext uri="{FF2B5EF4-FFF2-40B4-BE49-F238E27FC236}">
                <a16:creationId xmlns:a16="http://schemas.microsoft.com/office/drawing/2014/main" id="{62518AB5-DDBB-2EF6-B6AD-0B4338B11E9F}"/>
              </a:ext>
            </a:extLst>
          </p:cNvPr>
          <p:cNvSpPr>
            <a:spLocks noGrp="1"/>
          </p:cNvSpPr>
          <p:nvPr>
            <p:ph type="body" sz="quarter" idx="15"/>
          </p:nvPr>
        </p:nvSpPr>
        <p:spPr>
          <a:xfrm>
            <a:off x="4703762" y="330809"/>
            <a:ext cx="6902084" cy="5269891"/>
          </a:xfrm>
        </p:spPr>
        <p:txBody>
          <a:bodyPr/>
          <a:lstStyle/>
          <a:p>
            <a:r>
              <a:rPr lang="en-GB" dirty="0"/>
              <a:t>Rust has </a:t>
            </a:r>
            <a:r>
              <a:rPr lang="en-GB" b="1" dirty="0"/>
              <a:t>four major categories</a:t>
            </a:r>
            <a:r>
              <a:rPr lang="en-GB" dirty="0"/>
              <a:t> of dynamic data collection in </a:t>
            </a:r>
            <a:r>
              <a:rPr lang="en-GB" b="1" dirty="0">
                <a:latin typeface="Consolas" panose="020B0609020204030204" pitchFamily="49" charset="0"/>
              </a:rPr>
              <a:t>std::collections</a:t>
            </a:r>
            <a:endParaRPr lang="en-GB" dirty="0"/>
          </a:p>
          <a:p>
            <a:endParaRPr lang="en-GB" dirty="0"/>
          </a:p>
          <a:p>
            <a:endParaRPr lang="en-GB" dirty="0"/>
          </a:p>
          <a:p>
            <a:endParaRPr lang="en-GB" dirty="0"/>
          </a:p>
          <a:p>
            <a:endParaRPr lang="en-GB" dirty="0"/>
          </a:p>
          <a:p>
            <a:endParaRPr lang="en-GB" dirty="0"/>
          </a:p>
          <a:p>
            <a:endParaRPr lang="en-GB" dirty="0"/>
          </a:p>
          <a:p>
            <a:r>
              <a:rPr lang="en-GB" dirty="0"/>
              <a:t>So far, we’ve only seen </a:t>
            </a:r>
            <a:r>
              <a:rPr lang="en-GB" b="1" dirty="0" err="1"/>
              <a:t>Vec</a:t>
            </a:r>
            <a:r>
              <a:rPr lang="en-GB" dirty="0"/>
              <a:t> (Vector) in use.</a:t>
            </a:r>
          </a:p>
          <a:p>
            <a:endParaRPr lang="en-GB" dirty="0"/>
          </a:p>
          <a:p>
            <a:r>
              <a:rPr lang="en-GB" b="1" dirty="0"/>
              <a:t>Q. </a:t>
            </a:r>
            <a:r>
              <a:rPr lang="en-GB" dirty="0"/>
              <a:t>Why?</a:t>
            </a:r>
          </a:p>
          <a:p>
            <a:r>
              <a:rPr lang="en-GB" b="1" dirty="0"/>
              <a:t>A.  </a:t>
            </a:r>
            <a:r>
              <a:rPr lang="en-GB" b="1" dirty="0" err="1"/>
              <a:t>Vec</a:t>
            </a:r>
            <a:r>
              <a:rPr lang="en-GB" dirty="0"/>
              <a:t>  covers many of the most common data storage, organisation , and processing tasks you’ll encounter.</a:t>
            </a:r>
          </a:p>
          <a:p>
            <a:endParaRPr lang="en-GB" dirty="0"/>
          </a:p>
          <a:p>
            <a:r>
              <a:rPr lang="en-GB" dirty="0"/>
              <a:t>However, the following collections are also useful in certain use cases:</a:t>
            </a:r>
          </a:p>
          <a:p>
            <a:pPr marL="285750" indent="-285750">
              <a:buFont typeface="Arial" panose="020B0604020202020204" pitchFamily="34" charset="0"/>
              <a:buChar char="•"/>
            </a:pPr>
            <a:r>
              <a:rPr lang="en-GB" b="1" dirty="0"/>
              <a:t>HashMap</a:t>
            </a:r>
            <a:r>
              <a:rPr lang="en-GB" dirty="0"/>
              <a:t> (a “dictionary” of arbitrary keys and associated values)</a:t>
            </a:r>
          </a:p>
          <a:p>
            <a:pPr marL="285750" indent="-285750">
              <a:buFont typeface="Arial" panose="020B0604020202020204" pitchFamily="34" charset="0"/>
              <a:buChar char="•"/>
            </a:pPr>
            <a:r>
              <a:rPr lang="en-GB" b="1" dirty="0"/>
              <a:t>HashSet</a:t>
            </a:r>
            <a:r>
              <a:rPr lang="en-GB" dirty="0"/>
              <a:t> (Venn-like set operations on value-less keys)</a:t>
            </a:r>
          </a:p>
          <a:p>
            <a:pPr marL="285750" indent="-285750">
              <a:buFont typeface="Arial" panose="020B0604020202020204" pitchFamily="34" charset="0"/>
              <a:buChar char="•"/>
            </a:pPr>
            <a:endParaRPr lang="en-GB" dirty="0"/>
          </a:p>
        </p:txBody>
      </p:sp>
      <p:graphicFrame>
        <p:nvGraphicFramePr>
          <p:cNvPr id="4" name="Diagram 3">
            <a:extLst>
              <a:ext uri="{FF2B5EF4-FFF2-40B4-BE49-F238E27FC236}">
                <a16:creationId xmlns:a16="http://schemas.microsoft.com/office/drawing/2014/main" id="{05E52869-8992-FC89-CC1B-D0EB06F16E93}"/>
              </a:ext>
            </a:extLst>
          </p:cNvPr>
          <p:cNvGraphicFramePr/>
          <p:nvPr>
            <p:extLst>
              <p:ext uri="{D42A27DB-BD31-4B8C-83A1-F6EECF244321}">
                <p14:modId xmlns:p14="http://schemas.microsoft.com/office/powerpoint/2010/main" val="3555446212"/>
              </p:ext>
            </p:extLst>
          </p:nvPr>
        </p:nvGraphicFramePr>
        <p:xfrm>
          <a:off x="4703762" y="930559"/>
          <a:ext cx="6701117" cy="1688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3313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D345-5E32-8FF4-A409-F33F9DDAC796}"/>
              </a:ext>
            </a:extLst>
          </p:cNvPr>
          <p:cNvSpPr>
            <a:spLocks noGrp="1"/>
          </p:cNvSpPr>
          <p:nvPr>
            <p:ph type="body" sz="quarter" idx="10"/>
          </p:nvPr>
        </p:nvSpPr>
        <p:spPr/>
        <p:txBody>
          <a:bodyPr/>
          <a:lstStyle/>
          <a:p>
            <a:r>
              <a:rPr lang="en-GB" cap="none" dirty="0"/>
              <a:t>HashMap</a:t>
            </a:r>
          </a:p>
        </p:txBody>
      </p:sp>
      <p:sp>
        <p:nvSpPr>
          <p:cNvPr id="3" name="Text Placeholder 2">
            <a:extLst>
              <a:ext uri="{FF2B5EF4-FFF2-40B4-BE49-F238E27FC236}">
                <a16:creationId xmlns:a16="http://schemas.microsoft.com/office/drawing/2014/main" id="{641E73F9-39DB-35F3-A452-E304533B3034}"/>
              </a:ext>
            </a:extLst>
          </p:cNvPr>
          <p:cNvSpPr>
            <a:spLocks noGrp="1"/>
          </p:cNvSpPr>
          <p:nvPr>
            <p:ph type="body" sz="quarter" idx="15"/>
          </p:nvPr>
        </p:nvSpPr>
        <p:spPr>
          <a:xfrm>
            <a:off x="4789487" y="445109"/>
            <a:ext cx="6916737" cy="4094163"/>
          </a:xfrm>
        </p:spPr>
        <p:txBody>
          <a:bodyPr/>
          <a:lstStyle/>
          <a:p>
            <a:r>
              <a:rPr lang="en-GB" dirty="0"/>
              <a:t>Rust’s </a:t>
            </a:r>
            <a:r>
              <a:rPr lang="en-GB" b="1" dirty="0"/>
              <a:t>HashMap</a:t>
            </a:r>
            <a:r>
              <a:rPr lang="en-GB" dirty="0"/>
              <a:t> permits the programmer to store data in </a:t>
            </a:r>
            <a:r>
              <a:rPr lang="en-GB" b="1" dirty="0" err="1">
                <a:highlight>
                  <a:srgbClr val="FFFF00"/>
                </a:highlight>
              </a:rPr>
              <a:t>key</a:t>
            </a:r>
            <a:r>
              <a:rPr lang="en-GB" b="1" dirty="0" err="1"/>
              <a:t>:</a:t>
            </a:r>
            <a:r>
              <a:rPr lang="en-GB" b="1" dirty="0" err="1">
                <a:highlight>
                  <a:srgbClr val="00FF00"/>
                </a:highlight>
              </a:rPr>
              <a:t>value</a:t>
            </a:r>
            <a:r>
              <a:rPr lang="en-GB" b="1" dirty="0"/>
              <a:t> pairs</a:t>
            </a:r>
            <a:r>
              <a:rPr lang="en-GB" dirty="0"/>
              <a:t>, a similar concept to:</a:t>
            </a:r>
          </a:p>
          <a:p>
            <a:pPr marL="285750" indent="-285750">
              <a:buFont typeface="Arial" panose="020B0604020202020204" pitchFamily="34" charset="0"/>
              <a:buChar char="•"/>
            </a:pPr>
            <a:r>
              <a:rPr lang="en-GB" dirty="0"/>
              <a:t>Associative array</a:t>
            </a:r>
          </a:p>
          <a:p>
            <a:pPr marL="285750" indent="-285750">
              <a:buFont typeface="Arial" panose="020B0604020202020204" pitchFamily="34" charset="0"/>
              <a:buChar char="•"/>
            </a:pPr>
            <a:r>
              <a:rPr lang="en-GB" dirty="0"/>
              <a:t>Dictionaries</a:t>
            </a:r>
          </a:p>
          <a:p>
            <a:pPr marL="285750" indent="-285750">
              <a:buFont typeface="Arial" panose="020B0604020202020204" pitchFamily="34" charset="0"/>
              <a:buChar char="•"/>
            </a:pPr>
            <a:r>
              <a:rPr lang="en-GB" dirty="0"/>
              <a:t>Hash table</a:t>
            </a:r>
          </a:p>
          <a:p>
            <a:pPr marL="285750" indent="-285750">
              <a:buFont typeface="Arial" panose="020B0604020202020204" pitchFamily="34" charset="0"/>
              <a:buChar char="•"/>
            </a:pPr>
            <a:r>
              <a:rPr lang="en-GB" dirty="0"/>
              <a:t>JSON (JavaScript Object Notation)</a:t>
            </a:r>
          </a:p>
          <a:p>
            <a:pPr marL="285750" indent="-285750">
              <a:buFont typeface="Arial" panose="020B0604020202020204" pitchFamily="34" charset="0"/>
              <a:buChar char="•"/>
            </a:pPr>
            <a:endParaRPr lang="en-GB" dirty="0"/>
          </a:p>
          <a:p>
            <a:r>
              <a:rPr lang="en-GB" b="1" dirty="0"/>
              <a:t>Here’s the basic syntax in Rust:</a:t>
            </a:r>
          </a:p>
          <a:p>
            <a:endParaRPr lang="en-GB" dirty="0"/>
          </a:p>
        </p:txBody>
      </p:sp>
      <p:sp>
        <p:nvSpPr>
          <p:cNvPr id="4" name="TextBox 3">
            <a:extLst>
              <a:ext uri="{FF2B5EF4-FFF2-40B4-BE49-F238E27FC236}">
                <a16:creationId xmlns:a16="http://schemas.microsoft.com/office/drawing/2014/main" id="{1EDD9519-FEC2-57DD-BEB4-FA3749B35BFF}"/>
              </a:ext>
            </a:extLst>
          </p:cNvPr>
          <p:cNvSpPr txBox="1"/>
          <p:nvPr/>
        </p:nvSpPr>
        <p:spPr>
          <a:xfrm>
            <a:off x="4789487" y="3122452"/>
            <a:ext cx="6583363" cy="3059274"/>
          </a:xfrm>
          <a:prstGeom prst="rect">
            <a:avLst/>
          </a:prstGeom>
          <a:solidFill>
            <a:schemeClr val="tx1">
              <a:lumMod val="10000"/>
              <a:lumOff val="90000"/>
            </a:schemeClr>
          </a:solidFill>
        </p:spPr>
        <p:txBody>
          <a:bodyPr vert="horz" wrap="square" lIns="0" tIns="0" rIns="0" bIns="0" rtlCol="0" anchor="t" anchorCtr="0">
            <a:noAutofit/>
          </a:bodyPr>
          <a:lstStyle/>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std</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collections</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HashMap</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fn</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main</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mut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os_opt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HashMap</a:t>
            </a:r>
            <a:r>
              <a:rPr lang="en-GB" sz="1200" b="1" dirty="0">
                <a:solidFill>
                  <a:srgbClr val="000000"/>
                </a:solidFill>
                <a:latin typeface="Consolas" panose="020B0609020204030204" pitchFamily="49" charset="0"/>
              </a:rPr>
              <a:t>&lt;</a:t>
            </a:r>
            <a:r>
              <a:rPr lang="en-GB" sz="1200" b="1" dirty="0">
                <a:solidFill>
                  <a:srgbClr val="00007F"/>
                </a:solidFill>
                <a:highlight>
                  <a:srgbClr val="FFFF00"/>
                </a:highlight>
                <a:latin typeface="Consolas" panose="020B0609020204030204" pitchFamily="49" charset="0"/>
              </a:rPr>
              <a:t>u8</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highlight>
                  <a:srgbClr val="00FF00"/>
                </a:highlight>
                <a:latin typeface="Consolas" panose="020B0609020204030204" pitchFamily="49" charset="0"/>
              </a:rPr>
              <a:t>String</a:t>
            </a:r>
            <a:r>
              <a:rPr lang="en-GB" sz="1200" b="1" dirty="0">
                <a:solidFill>
                  <a:srgbClr val="000000"/>
                </a:solidFill>
                <a:latin typeface="Consolas" panose="020B0609020204030204" pitchFamily="49" charset="0"/>
              </a:rPr>
              <a:t>&gt;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HashMap</a:t>
            </a:r>
            <a:r>
              <a:rPr lang="en-GB" sz="1200" b="1" dirty="0">
                <a:solidFill>
                  <a:srgbClr val="000000"/>
                </a:solidFill>
                <a:latin typeface="Consolas" panose="020B0609020204030204" pitchFamily="49" charset="0"/>
              </a:rPr>
              <a:t>::new();</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add </a:t>
            </a:r>
            <a:r>
              <a:rPr lang="en-US" sz="1200" b="0" dirty="0" err="1">
                <a:solidFill>
                  <a:srgbClr val="007F00"/>
                </a:solidFill>
                <a:latin typeface="Consolas" panose="020B0609020204030204" pitchFamily="49" charset="0"/>
              </a:rPr>
              <a:t>key:value</a:t>
            </a:r>
            <a:r>
              <a:rPr lang="en-US" sz="1200" b="0" dirty="0">
                <a:solidFill>
                  <a:srgbClr val="007F00"/>
                </a:solidFill>
                <a:latin typeface="Consolas" panose="020B0609020204030204" pitchFamily="49" charset="0"/>
              </a:rPr>
              <a:t> pairs to the HashMap</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os_opt</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insert</a:t>
            </a:r>
            <a:r>
              <a:rPr lang="en-US" sz="1200" b="1" dirty="0">
                <a:solidFill>
                  <a:srgbClr val="000000"/>
                </a:solidFill>
                <a:latin typeface="Consolas" panose="020B0609020204030204" pitchFamily="49" charset="0"/>
              </a:rPr>
              <a:t>(</a:t>
            </a:r>
            <a:r>
              <a:rPr lang="en-US" sz="1200" b="0" dirty="0">
                <a:solidFill>
                  <a:srgbClr val="007F7F"/>
                </a:solidFill>
                <a:highlight>
                  <a:srgbClr val="FFFF00"/>
                </a:highlight>
                <a:latin typeface="Consolas" panose="020B0609020204030204" pitchFamily="49" charset="0"/>
              </a:rPr>
              <a:t>1</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String</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from</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a:t>
            </a:r>
            <a:r>
              <a:rPr lang="en-US" sz="1200" b="0" dirty="0">
                <a:solidFill>
                  <a:srgbClr val="7F007F"/>
                </a:solidFill>
                <a:highlight>
                  <a:srgbClr val="00FF00"/>
                </a:highlight>
                <a:latin typeface="Consolas" panose="020B0609020204030204" pitchFamily="49" charset="0"/>
              </a:rPr>
              <a:t>Windows</a:t>
            </a:r>
            <a:r>
              <a:rPr lang="en-US" sz="1200" b="0" dirty="0">
                <a:solidFill>
                  <a:srgbClr val="7F007F"/>
                </a:solidFill>
                <a:latin typeface="Consolas" panose="020B0609020204030204" pitchFamily="49" charset="0"/>
              </a:rPr>
              <a:t>"</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os_opt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insert</a:t>
            </a:r>
            <a:r>
              <a:rPr lang="en-GB" sz="1200" b="1" dirty="0">
                <a:solidFill>
                  <a:srgbClr val="000000"/>
                </a:solidFill>
                <a:latin typeface="Consolas" panose="020B0609020204030204" pitchFamily="49" charset="0"/>
              </a:rPr>
              <a:t>(</a:t>
            </a:r>
            <a:r>
              <a:rPr lang="en-GB" sz="1200" b="0" dirty="0">
                <a:solidFill>
                  <a:srgbClr val="007F7F"/>
                </a:solidFill>
                <a:highlight>
                  <a:srgbClr val="FFFF00"/>
                </a:highlight>
                <a:latin typeface="Consolas" panose="020B0609020204030204" pitchFamily="49" charset="0"/>
              </a:rPr>
              <a:t>2</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String</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from</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0" dirty="0">
                <a:solidFill>
                  <a:srgbClr val="7F007F"/>
                </a:solidFill>
                <a:highlight>
                  <a:srgbClr val="00FF00"/>
                </a:highlight>
                <a:latin typeface="Consolas" panose="020B0609020204030204" pitchFamily="49" charset="0"/>
              </a:rPr>
              <a:t>Linux</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000000"/>
                </a:solidFill>
                <a:latin typeface="Consolas" panose="020B0609020204030204" pitchFamily="49" charset="0"/>
              </a:rPr>
              <a:t>    </a:t>
            </a:r>
            <a:r>
              <a:rPr lang="en-GB" sz="1200" b="0" dirty="0" err="1">
                <a:solidFill>
                  <a:srgbClr val="000000"/>
                </a:solidFill>
                <a:latin typeface="Consolas" panose="020B0609020204030204" pitchFamily="49" charset="0"/>
              </a:rPr>
              <a:t>os_opt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insert</a:t>
            </a:r>
            <a:r>
              <a:rPr lang="en-GB" sz="1200" b="1" dirty="0">
                <a:solidFill>
                  <a:srgbClr val="000000"/>
                </a:solidFill>
                <a:latin typeface="Consolas" panose="020B0609020204030204" pitchFamily="49" charset="0"/>
              </a:rPr>
              <a:t>(</a:t>
            </a:r>
            <a:r>
              <a:rPr lang="en-GB" sz="1200" b="0" dirty="0">
                <a:solidFill>
                  <a:srgbClr val="007F7F"/>
                </a:solidFill>
                <a:highlight>
                  <a:srgbClr val="FFFF00"/>
                </a:highlight>
                <a:latin typeface="Consolas" panose="020B0609020204030204" pitchFamily="49" charset="0"/>
              </a:rPr>
              <a:t>3</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String</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from</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0" dirty="0">
                <a:solidFill>
                  <a:srgbClr val="7F007F"/>
                </a:solidFill>
                <a:highlight>
                  <a:srgbClr val="00FF00"/>
                </a:highlight>
                <a:latin typeface="Consolas" panose="020B0609020204030204" pitchFamily="49" charset="0"/>
              </a:rPr>
              <a:t>MacOS</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p>
          <a:p>
            <a:r>
              <a:rPr lang="en-GB" sz="1200" b="0" dirty="0">
                <a:solidFill>
                  <a:srgbClr val="007F00"/>
                </a:solidFill>
                <a:latin typeface="Consolas" panose="020B0609020204030204" pitchFamily="49" charset="0"/>
              </a:rPr>
              <a:t>    // access the whole HashMap </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"OS options =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os_opt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p>
          <a:p>
            <a:r>
              <a:rPr lang="en-US" sz="1200" b="0" dirty="0">
                <a:solidFill>
                  <a:srgbClr val="007F00"/>
                </a:solidFill>
                <a:latin typeface="Consolas" panose="020B0609020204030204" pitchFamily="49" charset="0"/>
              </a:rPr>
              <a:t>    // access individual value by its key</a:t>
            </a:r>
            <a:endParaRPr lang="en-US" sz="1200" b="0" dirty="0">
              <a:solidFill>
                <a:srgbClr val="808080"/>
              </a:solidFill>
              <a:latin typeface="Consolas" panose="020B0609020204030204" pitchFamily="49" charset="0"/>
            </a:endParaRPr>
          </a:p>
          <a:p>
            <a:r>
              <a:rPr lang="en-GB" sz="1200" b="0" dirty="0">
                <a:solidFill>
                  <a:srgbClr val="7F7F0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"1st OS =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os_opt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get</a:t>
            </a:r>
            <a:r>
              <a:rPr lang="en-GB" sz="1200" b="1" dirty="0">
                <a:solidFill>
                  <a:srgbClr val="000000"/>
                </a:solidFill>
                <a:latin typeface="Consolas" panose="020B0609020204030204" pitchFamily="49" charset="0"/>
              </a:rPr>
              <a:t>(</a:t>
            </a:r>
            <a:r>
              <a:rPr lang="en-GB" sz="1200" b="1" dirty="0">
                <a:solidFill>
                  <a:srgbClr val="000000"/>
                </a:solidFill>
                <a:highlight>
                  <a:srgbClr val="00FF00"/>
                </a:highlight>
                <a:latin typeface="Consolas" panose="020B0609020204030204" pitchFamily="49" charset="0"/>
              </a:rPr>
              <a:t>&amp;</a:t>
            </a:r>
            <a:r>
              <a:rPr lang="en-GB" sz="1200" b="1" dirty="0">
                <a:highlight>
                  <a:srgbClr val="00FF00"/>
                </a:highlight>
                <a:latin typeface="Consolas" panose="020B0609020204030204" pitchFamily="49" charset="0"/>
              </a:rPr>
              <a:t>1</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unwrap</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endParaRPr lang="en-GB" sz="1200" dirty="0">
              <a:latin typeface="Consolas" panose="020B0609020204030204" pitchFamily="49" charset="0"/>
            </a:endParaRPr>
          </a:p>
        </p:txBody>
      </p:sp>
      <p:sp>
        <p:nvSpPr>
          <p:cNvPr id="5" name="TextBox 4">
            <a:extLst>
              <a:ext uri="{FF2B5EF4-FFF2-40B4-BE49-F238E27FC236}">
                <a16:creationId xmlns:a16="http://schemas.microsoft.com/office/drawing/2014/main" id="{080D8131-2819-BFFD-C84D-9435309111D1}"/>
              </a:ext>
            </a:extLst>
          </p:cNvPr>
          <p:cNvSpPr txBox="1"/>
          <p:nvPr/>
        </p:nvSpPr>
        <p:spPr>
          <a:xfrm>
            <a:off x="5782863" y="6181726"/>
            <a:ext cx="1614917"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6" name="TextBox 5">
            <a:extLst>
              <a:ext uri="{FF2B5EF4-FFF2-40B4-BE49-F238E27FC236}">
                <a16:creationId xmlns:a16="http://schemas.microsoft.com/office/drawing/2014/main" id="{B3E5DEE8-7741-E1D4-2A9D-B3768063E125}"/>
              </a:ext>
            </a:extLst>
          </p:cNvPr>
          <p:cNvSpPr txBox="1"/>
          <p:nvPr/>
        </p:nvSpPr>
        <p:spPr>
          <a:xfrm>
            <a:off x="7467600" y="6181726"/>
            <a:ext cx="4476750" cy="461665"/>
          </a:xfrm>
          <a:prstGeom prst="rect">
            <a:avLst/>
          </a:prstGeom>
          <a:solidFill>
            <a:srgbClr val="000000"/>
          </a:solidFill>
        </p:spPr>
        <p:txBody>
          <a:bodyPr wrap="square">
            <a:spAutoFit/>
          </a:bodyPr>
          <a:lstStyle/>
          <a:p>
            <a:r>
              <a:rPr lang="en-US" sz="1200" dirty="0">
                <a:solidFill>
                  <a:srgbClr val="FFFF00"/>
                </a:solidFill>
                <a:latin typeface="Consolas" panose="020B0609020204030204" pitchFamily="49" charset="0"/>
              </a:rPr>
              <a:t>OS options = {1: "Windows", 2: "Linux", 3: "MacOS"}</a:t>
            </a:r>
          </a:p>
          <a:p>
            <a:r>
              <a:rPr lang="en-US" sz="1200" dirty="0">
                <a:solidFill>
                  <a:srgbClr val="FFFF00"/>
                </a:solidFill>
                <a:latin typeface="Consolas" panose="020B0609020204030204" pitchFamily="49" charset="0"/>
              </a:rPr>
              <a:t>1st OS = "Windows"</a:t>
            </a:r>
            <a:endParaRPr lang="en-GB" sz="1200" dirty="0">
              <a:solidFill>
                <a:srgbClr val="FFFF00"/>
              </a:solidFill>
              <a:latin typeface="Consolas" panose="020B0609020204030204" pitchFamily="49" charset="0"/>
            </a:endParaRPr>
          </a:p>
        </p:txBody>
      </p:sp>
      <p:pic>
        <p:nvPicPr>
          <p:cNvPr id="7" name="Picture 2" descr="Rust Programming language Logo Machine learning Haskell, crab, animals ...">
            <a:extLst>
              <a:ext uri="{FF2B5EF4-FFF2-40B4-BE49-F238E27FC236}">
                <a16:creationId xmlns:a16="http://schemas.microsoft.com/office/drawing/2014/main" id="{A8118CB5-016B-D3E3-6A9C-C7B3C9179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3739" y="3154630"/>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23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D345-5E32-8FF4-A409-F33F9DDAC796}"/>
              </a:ext>
            </a:extLst>
          </p:cNvPr>
          <p:cNvSpPr>
            <a:spLocks noGrp="1"/>
          </p:cNvSpPr>
          <p:nvPr>
            <p:ph type="body" sz="quarter" idx="10"/>
          </p:nvPr>
        </p:nvSpPr>
        <p:spPr/>
        <p:txBody>
          <a:bodyPr/>
          <a:lstStyle/>
          <a:p>
            <a:r>
              <a:rPr lang="en-GB" cap="none" dirty="0"/>
              <a:t>HashMap – reverse lookup</a:t>
            </a:r>
          </a:p>
        </p:txBody>
      </p:sp>
      <p:sp>
        <p:nvSpPr>
          <p:cNvPr id="3" name="Text Placeholder 2">
            <a:extLst>
              <a:ext uri="{FF2B5EF4-FFF2-40B4-BE49-F238E27FC236}">
                <a16:creationId xmlns:a16="http://schemas.microsoft.com/office/drawing/2014/main" id="{641E73F9-39DB-35F3-A452-E304533B3034}"/>
              </a:ext>
            </a:extLst>
          </p:cNvPr>
          <p:cNvSpPr>
            <a:spLocks noGrp="1"/>
          </p:cNvSpPr>
          <p:nvPr>
            <p:ph type="body" sz="quarter" idx="15"/>
          </p:nvPr>
        </p:nvSpPr>
        <p:spPr>
          <a:xfrm>
            <a:off x="4789487" y="445109"/>
            <a:ext cx="6916737" cy="4094163"/>
          </a:xfrm>
        </p:spPr>
        <p:txBody>
          <a:bodyPr/>
          <a:lstStyle/>
          <a:p>
            <a:r>
              <a:rPr lang="en-GB" dirty="0"/>
              <a:t>A common task for HashMap processing is the </a:t>
            </a:r>
            <a:r>
              <a:rPr lang="en-GB" b="1" dirty="0"/>
              <a:t>reverse lookup</a:t>
            </a:r>
          </a:p>
          <a:p>
            <a:pPr marL="285750" indent="-285750">
              <a:buFont typeface="Arial" panose="020B0604020202020204" pitchFamily="34" charset="0"/>
              <a:buChar char="•"/>
            </a:pPr>
            <a:r>
              <a:rPr lang="en-GB" dirty="0"/>
              <a:t>accessing the key from its value</a:t>
            </a:r>
          </a:p>
          <a:p>
            <a:pPr marL="285750" indent="-285750">
              <a:buFont typeface="Arial" panose="020B0604020202020204" pitchFamily="34" charset="0"/>
              <a:buChar char="•"/>
            </a:pPr>
            <a:endParaRPr lang="en-GB" dirty="0"/>
          </a:p>
          <a:p>
            <a:r>
              <a:rPr lang="en-GB" b="1" dirty="0"/>
              <a:t>Here’s a basic implementation in Rust:</a:t>
            </a:r>
          </a:p>
          <a:p>
            <a:endParaRPr lang="en-GB" dirty="0"/>
          </a:p>
        </p:txBody>
      </p:sp>
      <p:sp>
        <p:nvSpPr>
          <p:cNvPr id="4" name="TextBox 3">
            <a:extLst>
              <a:ext uri="{FF2B5EF4-FFF2-40B4-BE49-F238E27FC236}">
                <a16:creationId xmlns:a16="http://schemas.microsoft.com/office/drawing/2014/main" id="{1EDD9519-FEC2-57DD-BEB4-FA3749B35BFF}"/>
              </a:ext>
            </a:extLst>
          </p:cNvPr>
          <p:cNvSpPr txBox="1"/>
          <p:nvPr/>
        </p:nvSpPr>
        <p:spPr>
          <a:xfrm>
            <a:off x="4789487" y="2011097"/>
            <a:ext cx="7240588" cy="4170629"/>
          </a:xfrm>
          <a:prstGeom prst="rect">
            <a:avLst/>
          </a:prstGeom>
          <a:solidFill>
            <a:schemeClr val="tx1">
              <a:lumMod val="10000"/>
              <a:lumOff val="90000"/>
            </a:schemeClr>
          </a:solidFill>
        </p:spPr>
        <p:txBody>
          <a:bodyPr vert="horz" wrap="square" lIns="0" tIns="0" rIns="0" bIns="0" rtlCol="0" anchor="t" anchorCtr="0">
            <a:noAutofit/>
          </a:bodyPr>
          <a:lstStyle/>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std</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collections</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HashMap</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fn</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main</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let</a:t>
            </a:r>
            <a:r>
              <a:rPr lang="en-GB" sz="1200" b="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mut</a:t>
            </a:r>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os_opt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HashMap</a:t>
            </a:r>
            <a:r>
              <a:rPr lang="en-GB" sz="1200" b="1" dirty="0">
                <a:solidFill>
                  <a:srgbClr val="000000"/>
                </a:solidFill>
                <a:latin typeface="Consolas" panose="020B0609020204030204" pitchFamily="49" charset="0"/>
              </a:rPr>
              <a:t>&lt;</a:t>
            </a:r>
            <a:r>
              <a:rPr lang="en-GB" sz="1200" b="1" dirty="0">
                <a:solidFill>
                  <a:srgbClr val="00007F"/>
                </a:solidFill>
                <a:latin typeface="Consolas" panose="020B0609020204030204" pitchFamily="49" charset="0"/>
              </a:rPr>
              <a:t>u8</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String</a:t>
            </a:r>
            <a:r>
              <a:rPr lang="en-GB" sz="1200" b="1" dirty="0">
                <a:solidFill>
                  <a:srgbClr val="000000"/>
                </a:solidFill>
                <a:latin typeface="Consolas" panose="020B0609020204030204" pitchFamily="49" charset="0"/>
              </a:rPr>
              <a:t>&gt;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HashMap</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new</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p>
          <a:p>
            <a:r>
              <a:rPr lang="en-US" sz="1200" b="0" dirty="0">
                <a:solidFill>
                  <a:srgbClr val="808080"/>
                </a:solidFill>
                <a:latin typeface="Consolas" panose="020B0609020204030204" pitchFamily="49" charset="0"/>
              </a:rPr>
              <a:t>    </a:t>
            </a:r>
            <a:r>
              <a:rPr lang="en-US" sz="1200" b="0" dirty="0">
                <a:solidFill>
                  <a:srgbClr val="007F00"/>
                </a:solidFill>
                <a:latin typeface="Consolas" panose="020B0609020204030204" pitchFamily="49" charset="0"/>
              </a:rPr>
              <a:t>// add </a:t>
            </a:r>
            <a:r>
              <a:rPr lang="en-US" sz="1200" b="0" dirty="0" err="1">
                <a:solidFill>
                  <a:srgbClr val="007F00"/>
                </a:solidFill>
                <a:latin typeface="Consolas" panose="020B0609020204030204" pitchFamily="49" charset="0"/>
              </a:rPr>
              <a:t>key:value</a:t>
            </a:r>
            <a:r>
              <a:rPr lang="en-US" sz="1200" b="0" dirty="0">
                <a:solidFill>
                  <a:srgbClr val="007F00"/>
                </a:solidFill>
                <a:latin typeface="Consolas" panose="020B0609020204030204" pitchFamily="49" charset="0"/>
              </a:rPr>
              <a:t> pairs to the HashMap</a:t>
            </a:r>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os_opt</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insert</a:t>
            </a:r>
            <a:r>
              <a:rPr lang="en-US" sz="1200" b="1" dirty="0">
                <a:solidFill>
                  <a:srgbClr val="000000"/>
                </a:solidFill>
                <a:latin typeface="Consolas" panose="020B0609020204030204" pitchFamily="49" charset="0"/>
              </a:rPr>
              <a:t>(</a:t>
            </a:r>
            <a:r>
              <a:rPr lang="en-US" sz="1200" b="0" dirty="0">
                <a:solidFill>
                  <a:srgbClr val="007F7F"/>
                </a:solidFill>
                <a:latin typeface="Consolas" panose="020B0609020204030204" pitchFamily="49" charset="0"/>
              </a:rPr>
              <a:t>1</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String</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from</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"Windows"</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os_opt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insert</a:t>
            </a:r>
            <a:r>
              <a:rPr lang="en-GB" sz="1200" b="1" dirty="0">
                <a:solidFill>
                  <a:srgbClr val="000000"/>
                </a:solidFill>
                <a:latin typeface="Consolas" panose="020B0609020204030204" pitchFamily="49" charset="0"/>
              </a:rPr>
              <a:t>(</a:t>
            </a:r>
            <a:r>
              <a:rPr lang="en-GB" sz="1200" b="0" dirty="0">
                <a:solidFill>
                  <a:srgbClr val="007F7F"/>
                </a:solidFill>
                <a:latin typeface="Consolas" panose="020B0609020204030204" pitchFamily="49" charset="0"/>
              </a:rPr>
              <a:t>2</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String</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from</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"Linux"</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os_opt</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insert</a:t>
            </a:r>
            <a:r>
              <a:rPr lang="en-GB" sz="1200" b="1" dirty="0">
                <a:solidFill>
                  <a:srgbClr val="000000"/>
                </a:solidFill>
                <a:latin typeface="Consolas" panose="020B0609020204030204" pitchFamily="49" charset="0"/>
              </a:rPr>
              <a:t>(</a:t>
            </a:r>
            <a:r>
              <a:rPr lang="en-GB" sz="1200" b="0" dirty="0">
                <a:solidFill>
                  <a:srgbClr val="007F7F"/>
                </a:solidFill>
                <a:latin typeface="Consolas" panose="020B0609020204030204" pitchFamily="49" charset="0"/>
              </a:rPr>
              <a:t>3</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String</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from</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"MacOS"</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let</a:t>
            </a:r>
            <a:r>
              <a:rPr lang="en-US" sz="1200" b="0" dirty="0">
                <a:solidFill>
                  <a:srgbClr val="808080"/>
                </a:solidFill>
                <a:latin typeface="Consolas" panose="020B0609020204030204" pitchFamily="49" charset="0"/>
              </a:rPr>
              <a:t> </a:t>
            </a:r>
            <a:r>
              <a:rPr lang="en-US" sz="1200" b="0" dirty="0" err="1">
                <a:solidFill>
                  <a:srgbClr val="000000"/>
                </a:solidFill>
                <a:highlight>
                  <a:srgbClr val="FF00FF"/>
                </a:highlight>
                <a:latin typeface="Consolas" panose="020B0609020204030204" pitchFamily="49" charset="0"/>
              </a:rPr>
              <a:t>found_key</a:t>
            </a:r>
            <a:r>
              <a:rPr lang="en-US" sz="1200" b="0" dirty="0">
                <a:solidFill>
                  <a:srgbClr val="808080"/>
                </a:solidFill>
                <a:highlight>
                  <a:srgbClr val="FF00FF"/>
                </a:highlight>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err="1">
                <a:solidFill>
                  <a:srgbClr val="000000"/>
                </a:solidFill>
                <a:highlight>
                  <a:srgbClr val="FFFF00"/>
                </a:highlight>
                <a:latin typeface="Consolas" panose="020B0609020204030204" pitchFamily="49" charset="0"/>
              </a:rPr>
              <a:t>get_key</a:t>
            </a:r>
            <a:r>
              <a:rPr lang="en-US" sz="1200" b="1" dirty="0">
                <a:solidFill>
                  <a:srgbClr val="000000"/>
                </a:solidFill>
                <a:latin typeface="Consolas" panose="020B0609020204030204" pitchFamily="49" charset="0"/>
              </a:rPr>
              <a:t>(</a:t>
            </a:r>
            <a:r>
              <a:rPr lang="en-US" sz="1200" b="1" dirty="0">
                <a:solidFill>
                  <a:srgbClr val="000000"/>
                </a:solidFill>
                <a:highlight>
                  <a:srgbClr val="00FF00"/>
                </a:highlight>
                <a:latin typeface="Consolas" panose="020B0609020204030204" pitchFamily="49" charset="0"/>
              </a:rPr>
              <a:t>&amp;</a:t>
            </a:r>
            <a:r>
              <a:rPr lang="en-US" sz="1200" b="0" dirty="0" err="1">
                <a:solidFill>
                  <a:srgbClr val="000000"/>
                </a:solidFill>
                <a:highlight>
                  <a:srgbClr val="00FF00"/>
                </a:highlight>
                <a:latin typeface="Consolas" panose="020B0609020204030204" pitchFamily="49" charset="0"/>
              </a:rPr>
              <a:t>os_opt</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7F007F"/>
                </a:solidFill>
                <a:highlight>
                  <a:srgbClr val="00FFFF"/>
                </a:highlight>
                <a:latin typeface="Consolas" panose="020B0609020204030204" pitchFamily="49" charset="0"/>
              </a:rPr>
              <a:t>"Linux"</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p>
          <a:p>
            <a:r>
              <a:rPr lang="en-GB" sz="1200" dirty="0">
                <a:solidFill>
                  <a:srgbClr val="808080"/>
                </a:solidFill>
                <a:latin typeface="Consolas" panose="020B0609020204030204" pitchFamily="49" charset="0"/>
              </a:rPr>
              <a:t>    </a:t>
            </a:r>
            <a:r>
              <a:rPr lang="en-GB" sz="1200" b="1" dirty="0">
                <a:solidFill>
                  <a:srgbClr val="00007F"/>
                </a:solidFill>
                <a:latin typeface="Consolas" panose="020B0609020204030204" pitchFamily="49" charset="0"/>
              </a:rPr>
              <a:t>match</a:t>
            </a:r>
            <a:r>
              <a:rPr lang="en-GB" sz="1200" b="0" dirty="0">
                <a:solidFill>
                  <a:srgbClr val="808080"/>
                </a:solidFill>
                <a:latin typeface="Consolas" panose="020B0609020204030204" pitchFamily="49" charset="0"/>
              </a:rPr>
              <a:t> </a:t>
            </a:r>
            <a:r>
              <a:rPr lang="en-GB" sz="1200" b="0" dirty="0" err="1">
                <a:solidFill>
                  <a:srgbClr val="000000"/>
                </a:solidFill>
                <a:highlight>
                  <a:srgbClr val="FF00FF"/>
                </a:highlight>
                <a:latin typeface="Consolas" panose="020B0609020204030204" pitchFamily="49" charset="0"/>
              </a:rPr>
              <a:t>found_key</a:t>
            </a:r>
            <a:r>
              <a:rPr lang="en-GB" sz="1200" b="0" dirty="0">
                <a:solidFill>
                  <a:srgbClr val="808080"/>
                </a:solidFill>
                <a:highlight>
                  <a:srgbClr val="FF00FF"/>
                </a:highlight>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0" dirty="0">
                <a:solidFill>
                  <a:srgbClr val="000000"/>
                </a:solidFill>
                <a:highlight>
                  <a:srgbClr val="FF00FF"/>
                </a:highlight>
                <a:latin typeface="Consolas" panose="020B0609020204030204" pitchFamily="49" charset="0"/>
              </a:rPr>
              <a:t>Some</a:t>
            </a:r>
            <a:r>
              <a:rPr lang="en-US" sz="1200" b="1" dirty="0">
                <a:solidFill>
                  <a:srgbClr val="000000"/>
                </a:solidFill>
                <a:highlight>
                  <a:srgbClr val="FF00FF"/>
                </a:highlight>
                <a:latin typeface="Consolas" panose="020B0609020204030204" pitchFamily="49" charset="0"/>
              </a:rPr>
              <a:t>(</a:t>
            </a:r>
            <a:r>
              <a:rPr lang="en-US" sz="1200" b="0" dirty="0" err="1">
                <a:solidFill>
                  <a:srgbClr val="000000"/>
                </a:solidFill>
                <a:highlight>
                  <a:srgbClr val="FF00FF"/>
                </a:highlight>
                <a:latin typeface="Consolas" panose="020B0609020204030204" pitchFamily="49" charset="0"/>
              </a:rPr>
              <a:t>i</a:t>
            </a:r>
            <a:r>
              <a:rPr lang="en-US" sz="1200" b="1" dirty="0">
                <a:solidFill>
                  <a:srgbClr val="000000"/>
                </a:solidFill>
                <a:highlight>
                  <a:srgbClr val="FF00FF"/>
                </a:highlight>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=&gt;</a:t>
            </a:r>
            <a:r>
              <a:rPr lang="en-US" sz="1200" b="0" dirty="0">
                <a:solidFill>
                  <a:srgbClr val="808080"/>
                </a:solidFill>
                <a:latin typeface="Consolas" panose="020B0609020204030204" pitchFamily="49" charset="0"/>
              </a:rPr>
              <a:t> </a:t>
            </a:r>
            <a:r>
              <a:rPr lang="en-US" sz="1200" b="0" dirty="0" err="1">
                <a:solidFill>
                  <a:srgbClr val="7F7F00"/>
                </a:solidFill>
                <a:latin typeface="Consolas" panose="020B0609020204030204" pitchFamily="49" charset="0"/>
              </a:rPr>
              <a:t>println</a:t>
            </a:r>
            <a:r>
              <a:rPr lang="en-US" sz="1200" b="0" dirty="0">
                <a:solidFill>
                  <a:srgbClr val="7F7F00"/>
                </a:solidFill>
                <a:latin typeface="Consolas" panose="020B0609020204030204" pitchFamily="49" charset="0"/>
              </a:rPr>
              <a:t>!</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"Key is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err="1">
                <a:solidFill>
                  <a:srgbClr val="000000"/>
                </a:solidFill>
                <a:highlight>
                  <a:srgbClr val="FF00FF"/>
                </a:highlight>
                <a:latin typeface="Consolas" panose="020B0609020204030204" pitchFamily="49" charset="0"/>
              </a:rPr>
              <a:t>i</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_</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=&gt;</a:t>
            </a:r>
            <a:r>
              <a:rPr lang="en-GB" sz="1200" b="0" dirty="0">
                <a:solidFill>
                  <a:srgbClr val="80808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"Value not found"</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1" dirty="0" err="1">
                <a:solidFill>
                  <a:srgbClr val="00007F"/>
                </a:solidFill>
                <a:latin typeface="Consolas" panose="020B0609020204030204" pitchFamily="49" charset="0"/>
              </a:rPr>
              <a:t>fn</a:t>
            </a:r>
            <a:r>
              <a:rPr lang="en-US" sz="1200" b="0" dirty="0">
                <a:solidFill>
                  <a:srgbClr val="808080"/>
                </a:solidFill>
                <a:latin typeface="Consolas" panose="020B0609020204030204" pitchFamily="49" charset="0"/>
              </a:rPr>
              <a:t> </a:t>
            </a:r>
            <a:r>
              <a:rPr lang="en-US" sz="1200" b="0" dirty="0" err="1">
                <a:solidFill>
                  <a:srgbClr val="000000"/>
                </a:solidFill>
                <a:highlight>
                  <a:srgbClr val="FFFF00"/>
                </a:highlight>
                <a:latin typeface="Consolas" panose="020B0609020204030204" pitchFamily="49" charset="0"/>
              </a:rPr>
              <a:t>get_key</a:t>
            </a:r>
            <a:r>
              <a:rPr lang="en-US" sz="1200" b="1" dirty="0">
                <a:solidFill>
                  <a:srgbClr val="000000"/>
                </a:solidFill>
                <a:latin typeface="Consolas" panose="020B0609020204030204" pitchFamily="49" charset="0"/>
              </a:rPr>
              <a:t>&lt;</a:t>
            </a:r>
            <a:r>
              <a:rPr lang="en-US" sz="1200" b="0" dirty="0">
                <a:solidFill>
                  <a:srgbClr val="007F7F"/>
                </a:solidFill>
                <a:latin typeface="Consolas" panose="020B0609020204030204" pitchFamily="49" charset="0"/>
              </a:rPr>
              <a:t>'a</a:t>
            </a:r>
            <a:r>
              <a:rPr lang="en-US" sz="1200" b="1" dirty="0">
                <a:solidFill>
                  <a:srgbClr val="000000"/>
                </a:solidFill>
                <a:latin typeface="Consolas" panose="020B0609020204030204" pitchFamily="49" charset="0"/>
              </a:rPr>
              <a:t>&gt;(</a:t>
            </a:r>
            <a:r>
              <a:rPr lang="en-US" sz="1200" b="0" dirty="0">
                <a:solidFill>
                  <a:srgbClr val="000000"/>
                </a:solidFill>
                <a:highlight>
                  <a:srgbClr val="00FF00"/>
                </a:highlight>
                <a:latin typeface="Consolas" panose="020B0609020204030204" pitchFamily="49" charset="0"/>
              </a:rPr>
              <a:t>haystack</a:t>
            </a:r>
            <a:r>
              <a:rPr lang="en-US" sz="1200" b="1" dirty="0">
                <a:solidFill>
                  <a:srgbClr val="000000"/>
                </a:solidFill>
                <a:highlight>
                  <a:srgbClr val="00FF00"/>
                </a:highlight>
                <a:latin typeface="Consolas" panose="020B0609020204030204" pitchFamily="49" charset="0"/>
              </a:rPr>
              <a:t>:</a:t>
            </a:r>
            <a:r>
              <a:rPr lang="en-US" sz="1200" b="0" dirty="0">
                <a:solidFill>
                  <a:srgbClr val="808080"/>
                </a:solidFill>
                <a:highlight>
                  <a:srgbClr val="00FF00"/>
                </a:highlight>
                <a:latin typeface="Consolas" panose="020B0609020204030204" pitchFamily="49" charset="0"/>
              </a:rPr>
              <a:t> </a:t>
            </a:r>
            <a:r>
              <a:rPr lang="en-US" sz="1200" b="1" dirty="0">
                <a:solidFill>
                  <a:srgbClr val="000000"/>
                </a:solidFill>
                <a:highlight>
                  <a:srgbClr val="00FF00"/>
                </a:highlight>
                <a:latin typeface="Consolas" panose="020B0609020204030204" pitchFamily="49" charset="0"/>
              </a:rPr>
              <a:t>&amp;</a:t>
            </a:r>
            <a:r>
              <a:rPr lang="en-US" sz="1200" b="0" dirty="0">
                <a:solidFill>
                  <a:srgbClr val="007F7F"/>
                </a:solidFill>
                <a:highlight>
                  <a:srgbClr val="00FF00"/>
                </a:highlight>
                <a:latin typeface="Consolas" panose="020B0609020204030204" pitchFamily="49" charset="0"/>
              </a:rPr>
              <a:t>'a</a:t>
            </a:r>
            <a:r>
              <a:rPr lang="en-US" sz="1200" b="0" dirty="0">
                <a:solidFill>
                  <a:srgbClr val="808080"/>
                </a:solidFill>
                <a:highlight>
                  <a:srgbClr val="00FF00"/>
                </a:highlight>
                <a:latin typeface="Consolas" panose="020B0609020204030204" pitchFamily="49" charset="0"/>
              </a:rPr>
              <a:t> </a:t>
            </a:r>
            <a:r>
              <a:rPr lang="en-US" sz="1200" b="0" dirty="0">
                <a:solidFill>
                  <a:srgbClr val="000000"/>
                </a:solidFill>
                <a:highlight>
                  <a:srgbClr val="00FF00"/>
                </a:highlight>
                <a:latin typeface="Consolas" panose="020B0609020204030204" pitchFamily="49" charset="0"/>
              </a:rPr>
              <a:t>HashMap</a:t>
            </a:r>
            <a:r>
              <a:rPr lang="en-US" sz="1200" b="1" dirty="0">
                <a:solidFill>
                  <a:srgbClr val="000000"/>
                </a:solidFill>
                <a:highlight>
                  <a:srgbClr val="00FF00"/>
                </a:highlight>
                <a:latin typeface="Consolas" panose="020B0609020204030204" pitchFamily="49" charset="0"/>
              </a:rPr>
              <a:t>&lt;</a:t>
            </a:r>
            <a:r>
              <a:rPr lang="en-US" sz="1200" b="1" dirty="0">
                <a:solidFill>
                  <a:srgbClr val="00007F"/>
                </a:solidFill>
                <a:highlight>
                  <a:srgbClr val="00FF00"/>
                </a:highlight>
                <a:latin typeface="Consolas" panose="020B0609020204030204" pitchFamily="49" charset="0"/>
              </a:rPr>
              <a:t>u8</a:t>
            </a:r>
            <a:r>
              <a:rPr lang="en-US" sz="1200" b="1" dirty="0">
                <a:solidFill>
                  <a:srgbClr val="000000"/>
                </a:solidFill>
                <a:highlight>
                  <a:srgbClr val="00FF00"/>
                </a:highlight>
                <a:latin typeface="Consolas" panose="020B0609020204030204" pitchFamily="49" charset="0"/>
              </a:rPr>
              <a:t>,</a:t>
            </a:r>
            <a:r>
              <a:rPr lang="en-US" sz="1200" b="0" dirty="0">
                <a:solidFill>
                  <a:srgbClr val="808080"/>
                </a:solidFill>
                <a:highlight>
                  <a:srgbClr val="00FF00"/>
                </a:highlight>
                <a:latin typeface="Consolas" panose="020B0609020204030204" pitchFamily="49" charset="0"/>
              </a:rPr>
              <a:t> </a:t>
            </a:r>
            <a:r>
              <a:rPr lang="en-US" sz="1200" b="0" dirty="0">
                <a:solidFill>
                  <a:srgbClr val="000000"/>
                </a:solidFill>
                <a:highlight>
                  <a:srgbClr val="00FF00"/>
                </a:highlight>
                <a:latin typeface="Consolas" panose="020B0609020204030204" pitchFamily="49" charset="0"/>
              </a:rPr>
              <a:t>String</a:t>
            </a:r>
            <a:r>
              <a:rPr lang="en-US" sz="1200" b="1" dirty="0">
                <a:solidFill>
                  <a:srgbClr val="000000"/>
                </a:solidFill>
                <a:highlight>
                  <a:srgbClr val="00FF00"/>
                </a:highlight>
                <a:latin typeface="Consolas" panose="020B0609020204030204" pitchFamily="49" charset="0"/>
              </a:rPr>
              <a:t>&gt;</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highlight>
                  <a:srgbClr val="00FFFF"/>
                </a:highlight>
                <a:latin typeface="Consolas" panose="020B0609020204030204" pitchFamily="49" charset="0"/>
              </a:rPr>
              <a:t>needle</a:t>
            </a:r>
            <a:r>
              <a:rPr lang="en-US" sz="1200" b="1" dirty="0">
                <a:solidFill>
                  <a:srgbClr val="000000"/>
                </a:solidFill>
                <a:highlight>
                  <a:srgbClr val="00FFFF"/>
                </a:highlight>
                <a:latin typeface="Consolas" panose="020B0609020204030204" pitchFamily="49" charset="0"/>
              </a:rPr>
              <a:t>:</a:t>
            </a:r>
            <a:r>
              <a:rPr lang="en-US" sz="1200" b="0" dirty="0">
                <a:solidFill>
                  <a:srgbClr val="808080"/>
                </a:solidFill>
                <a:highlight>
                  <a:srgbClr val="00FFFF"/>
                </a:highlight>
                <a:latin typeface="Consolas" panose="020B0609020204030204" pitchFamily="49" charset="0"/>
              </a:rPr>
              <a:t> </a:t>
            </a:r>
            <a:r>
              <a:rPr lang="en-US" sz="1200" b="1" dirty="0">
                <a:solidFill>
                  <a:srgbClr val="000000"/>
                </a:solidFill>
                <a:highlight>
                  <a:srgbClr val="00FFFF"/>
                </a:highlight>
                <a:latin typeface="Consolas" panose="020B0609020204030204" pitchFamily="49" charset="0"/>
              </a:rPr>
              <a:t>&amp;</a:t>
            </a:r>
            <a:r>
              <a:rPr lang="en-US" sz="1200" b="1" dirty="0">
                <a:solidFill>
                  <a:srgbClr val="00007F"/>
                </a:solidFill>
                <a:highlight>
                  <a:srgbClr val="00FFFF"/>
                </a:highlight>
                <a:latin typeface="Consolas" panose="020B0609020204030204" pitchFamily="49" charset="0"/>
              </a:rPr>
              <a:t>str</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-&gt;</a:t>
            </a:r>
            <a:r>
              <a:rPr lang="en-US" sz="1200" b="0" dirty="0">
                <a:solidFill>
                  <a:srgbClr val="808080"/>
                </a:solidFill>
                <a:latin typeface="Consolas" panose="020B0609020204030204" pitchFamily="49" charset="0"/>
              </a:rPr>
              <a:t> </a:t>
            </a:r>
            <a:r>
              <a:rPr lang="en-US" sz="1200" b="0" dirty="0">
                <a:solidFill>
                  <a:srgbClr val="000000"/>
                </a:solidFill>
                <a:highlight>
                  <a:srgbClr val="FF00FF"/>
                </a:highlight>
                <a:latin typeface="Consolas" panose="020B0609020204030204" pitchFamily="49" charset="0"/>
              </a:rPr>
              <a:t>Option</a:t>
            </a:r>
            <a:r>
              <a:rPr lang="en-US" sz="1200" b="1" dirty="0">
                <a:solidFill>
                  <a:srgbClr val="000000"/>
                </a:solidFill>
                <a:highlight>
                  <a:srgbClr val="FF00FF"/>
                </a:highlight>
                <a:latin typeface="Consolas" panose="020B0609020204030204" pitchFamily="49" charset="0"/>
              </a:rPr>
              <a:t>&lt;&amp;</a:t>
            </a:r>
            <a:r>
              <a:rPr lang="en-US" sz="1200" b="0" dirty="0">
                <a:solidFill>
                  <a:srgbClr val="007F7F"/>
                </a:solidFill>
                <a:highlight>
                  <a:srgbClr val="FF00FF"/>
                </a:highlight>
                <a:latin typeface="Consolas" panose="020B0609020204030204" pitchFamily="49" charset="0"/>
              </a:rPr>
              <a:t>'a</a:t>
            </a:r>
            <a:r>
              <a:rPr lang="en-US" sz="1200" b="0" dirty="0">
                <a:solidFill>
                  <a:srgbClr val="808080"/>
                </a:solidFill>
                <a:highlight>
                  <a:srgbClr val="FF00FF"/>
                </a:highlight>
                <a:latin typeface="Consolas" panose="020B0609020204030204" pitchFamily="49" charset="0"/>
              </a:rPr>
              <a:t> </a:t>
            </a:r>
            <a:r>
              <a:rPr lang="en-US" sz="1200" b="1" dirty="0">
                <a:solidFill>
                  <a:srgbClr val="00007F"/>
                </a:solidFill>
                <a:highlight>
                  <a:srgbClr val="FF00FF"/>
                </a:highlight>
                <a:latin typeface="Consolas" panose="020B0609020204030204" pitchFamily="49" charset="0"/>
              </a:rPr>
              <a:t>u8</a:t>
            </a:r>
            <a:r>
              <a:rPr lang="en-US" sz="1200" b="1" dirty="0">
                <a:solidFill>
                  <a:srgbClr val="000000"/>
                </a:solidFill>
                <a:highlight>
                  <a:srgbClr val="FF00FF"/>
                </a:highlight>
                <a:latin typeface="Consolas" panose="020B0609020204030204" pitchFamily="49" charset="0"/>
              </a:rPr>
              <a:t>&gt;</a:t>
            </a:r>
            <a:r>
              <a:rPr lang="en-US" sz="1200" b="0" dirty="0">
                <a:solidFill>
                  <a:srgbClr val="808080"/>
                </a:solidFill>
                <a:highlight>
                  <a:srgbClr val="FF00FF"/>
                </a:highlight>
                <a:latin typeface="Consolas" panose="020B0609020204030204" pitchFamily="49" charset="0"/>
              </a:rPr>
              <a:t> </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808080"/>
                </a:solidFill>
                <a:latin typeface="Consolas" panose="020B0609020204030204" pitchFamily="49" charset="0"/>
              </a:rPr>
              <a:t>    </a:t>
            </a:r>
            <a:r>
              <a:rPr lang="en-GB" sz="1200" b="0" dirty="0" err="1">
                <a:solidFill>
                  <a:srgbClr val="000000"/>
                </a:solidFill>
                <a:latin typeface="Consolas" panose="020B0609020204030204" pitchFamily="49" charset="0"/>
              </a:rPr>
              <a:t>haystack</a:t>
            </a:r>
            <a:r>
              <a:rPr lang="en-GB" sz="1200" b="1" dirty="0" err="1">
                <a:solidFill>
                  <a:srgbClr val="000000"/>
                </a:solidFill>
                <a:latin typeface="Consolas" panose="020B0609020204030204" pitchFamily="49" charset="0"/>
              </a:rPr>
              <a:t>.</a:t>
            </a:r>
            <a:r>
              <a:rPr lang="en-GB" sz="1200" b="0" dirty="0" err="1">
                <a:solidFill>
                  <a:srgbClr val="000000"/>
                </a:solidFill>
                <a:latin typeface="Consolas" panose="020B0609020204030204" pitchFamily="49" charset="0"/>
              </a:rPr>
              <a:t>iter</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find_map</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key</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&amp;</a:t>
            </a:r>
            <a:r>
              <a:rPr lang="en-US" sz="1200" b="1" dirty="0">
                <a:solidFill>
                  <a:srgbClr val="00007F"/>
                </a:solidFill>
                <a:latin typeface="Consolas" panose="020B0609020204030204" pitchFamily="49" charset="0"/>
              </a:rPr>
              <a:t>ref</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value</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if</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value</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needle</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Some</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key</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else</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None</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1" dirty="0">
                <a:solidFill>
                  <a:srgbClr val="000000"/>
                </a:solidFill>
                <a:latin typeface="Consolas" panose="020B0609020204030204" pitchFamily="49" charset="0"/>
              </a:rPr>
              <a:t>}</a:t>
            </a:r>
            <a:endParaRPr lang="en-GB" sz="1200" dirty="0">
              <a:latin typeface="Consolas" panose="020B0609020204030204" pitchFamily="49" charset="0"/>
            </a:endParaRPr>
          </a:p>
        </p:txBody>
      </p:sp>
      <p:sp>
        <p:nvSpPr>
          <p:cNvPr id="5" name="TextBox 4">
            <a:extLst>
              <a:ext uri="{FF2B5EF4-FFF2-40B4-BE49-F238E27FC236}">
                <a16:creationId xmlns:a16="http://schemas.microsoft.com/office/drawing/2014/main" id="{080D8131-2819-BFFD-C84D-9435309111D1}"/>
              </a:ext>
            </a:extLst>
          </p:cNvPr>
          <p:cNvSpPr txBox="1"/>
          <p:nvPr/>
        </p:nvSpPr>
        <p:spPr>
          <a:xfrm>
            <a:off x="9106924" y="6061037"/>
            <a:ext cx="1614917"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6" name="TextBox 5">
            <a:extLst>
              <a:ext uri="{FF2B5EF4-FFF2-40B4-BE49-F238E27FC236}">
                <a16:creationId xmlns:a16="http://schemas.microsoft.com/office/drawing/2014/main" id="{B3E5DEE8-7741-E1D4-2A9D-B3768063E125}"/>
              </a:ext>
            </a:extLst>
          </p:cNvPr>
          <p:cNvSpPr txBox="1"/>
          <p:nvPr/>
        </p:nvSpPr>
        <p:spPr>
          <a:xfrm>
            <a:off x="10796945" y="6061037"/>
            <a:ext cx="994002" cy="276999"/>
          </a:xfrm>
          <a:prstGeom prst="rect">
            <a:avLst/>
          </a:prstGeom>
          <a:solidFill>
            <a:srgbClr val="000000"/>
          </a:solidFill>
        </p:spPr>
        <p:txBody>
          <a:bodyPr wrap="square">
            <a:spAutoFit/>
          </a:bodyPr>
          <a:lstStyle/>
          <a:p>
            <a:r>
              <a:rPr lang="en-US" sz="1200" dirty="0">
                <a:solidFill>
                  <a:srgbClr val="FFFF00"/>
                </a:solidFill>
                <a:latin typeface="Consolas" panose="020B0609020204030204" pitchFamily="49" charset="0"/>
              </a:rPr>
              <a:t>Key is 2</a:t>
            </a:r>
            <a:endParaRPr lang="en-GB" sz="1200" dirty="0">
              <a:solidFill>
                <a:srgbClr val="FFFF00"/>
              </a:solidFill>
              <a:latin typeface="Consolas" panose="020B0609020204030204" pitchFamily="49" charset="0"/>
            </a:endParaRPr>
          </a:p>
        </p:txBody>
      </p:sp>
      <p:pic>
        <p:nvPicPr>
          <p:cNvPr id="7" name="Picture 2" descr="Rust Programming language Logo Machine learning Haskell, crab, animals ...">
            <a:extLst>
              <a:ext uri="{FF2B5EF4-FFF2-40B4-BE49-F238E27FC236}">
                <a16:creationId xmlns:a16="http://schemas.microsoft.com/office/drawing/2014/main" id="{A8118CB5-016B-D3E3-6A9C-C7B3C9179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3739" y="1508710"/>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6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951E6E-7825-8080-E141-0F381F566259}"/>
              </a:ext>
            </a:extLst>
          </p:cNvPr>
          <p:cNvSpPr>
            <a:spLocks noGrp="1"/>
          </p:cNvSpPr>
          <p:nvPr>
            <p:ph type="body" sz="quarter" idx="10"/>
          </p:nvPr>
        </p:nvSpPr>
        <p:spPr/>
        <p:txBody>
          <a:bodyPr/>
          <a:lstStyle/>
          <a:p>
            <a:r>
              <a:rPr lang="en-GB" cap="none" dirty="0"/>
              <a:t>HashSet – worked example</a:t>
            </a:r>
          </a:p>
        </p:txBody>
      </p:sp>
      <p:sp>
        <p:nvSpPr>
          <p:cNvPr id="3" name="Text Placeholder 2">
            <a:extLst>
              <a:ext uri="{FF2B5EF4-FFF2-40B4-BE49-F238E27FC236}">
                <a16:creationId xmlns:a16="http://schemas.microsoft.com/office/drawing/2014/main" id="{B2B149C8-EF2D-E361-D7AB-808203EA7F40}"/>
              </a:ext>
            </a:extLst>
          </p:cNvPr>
          <p:cNvSpPr>
            <a:spLocks noGrp="1"/>
          </p:cNvSpPr>
          <p:nvPr>
            <p:ph type="body" sz="quarter" idx="15"/>
          </p:nvPr>
        </p:nvSpPr>
        <p:spPr>
          <a:xfrm>
            <a:off x="4713288" y="426059"/>
            <a:ext cx="7093928" cy="4094163"/>
          </a:xfrm>
        </p:spPr>
        <p:txBody>
          <a:bodyPr/>
          <a:lstStyle/>
          <a:p>
            <a:r>
              <a:rPr lang="en-GB" dirty="0"/>
              <a:t>Sets are often badly overlooked when it comes to data processing.</a:t>
            </a:r>
          </a:p>
          <a:p>
            <a:r>
              <a:rPr lang="en-GB" dirty="0"/>
              <a:t>Let’s consider this simple scenario, then implement it in Rust.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You will probably know these as </a:t>
            </a:r>
            <a:r>
              <a:rPr lang="en-GB" b="1" dirty="0"/>
              <a:t>Venn</a:t>
            </a:r>
            <a:r>
              <a:rPr lang="en-GB" dirty="0"/>
              <a:t> </a:t>
            </a:r>
            <a:r>
              <a:rPr lang="en-GB" b="1" dirty="0"/>
              <a:t>diagrams</a:t>
            </a:r>
            <a:r>
              <a:rPr lang="en-GB" dirty="0"/>
              <a:t>.</a:t>
            </a:r>
          </a:p>
          <a:p>
            <a:r>
              <a:rPr lang="en-GB" dirty="0"/>
              <a:t>Here they represent </a:t>
            </a:r>
            <a:r>
              <a:rPr lang="en-GB" b="1" dirty="0"/>
              <a:t>two different data sets</a:t>
            </a:r>
            <a:r>
              <a:rPr lang="en-GB" dirty="0"/>
              <a:t>.</a:t>
            </a:r>
          </a:p>
          <a:p>
            <a:endParaRPr lang="en-GB" dirty="0"/>
          </a:p>
        </p:txBody>
      </p:sp>
      <p:grpSp>
        <p:nvGrpSpPr>
          <p:cNvPr id="14" name="Group 13">
            <a:extLst>
              <a:ext uri="{FF2B5EF4-FFF2-40B4-BE49-F238E27FC236}">
                <a16:creationId xmlns:a16="http://schemas.microsoft.com/office/drawing/2014/main" id="{DEB91D10-CCC1-80A6-8942-DD53F520FBAD}"/>
              </a:ext>
            </a:extLst>
          </p:cNvPr>
          <p:cNvGrpSpPr/>
          <p:nvPr/>
        </p:nvGrpSpPr>
        <p:grpSpPr>
          <a:xfrm>
            <a:off x="5484507" y="1349984"/>
            <a:ext cx="5041595" cy="3759687"/>
            <a:chOff x="5514975" y="1650511"/>
            <a:chExt cx="5041595" cy="3759687"/>
          </a:xfrm>
        </p:grpSpPr>
        <p:grpSp>
          <p:nvGrpSpPr>
            <p:cNvPr id="7" name="Group 6">
              <a:extLst>
                <a:ext uri="{FF2B5EF4-FFF2-40B4-BE49-F238E27FC236}">
                  <a16:creationId xmlns:a16="http://schemas.microsoft.com/office/drawing/2014/main" id="{F2A69166-2BE8-0E42-AB62-99040B9E6BE8}"/>
                </a:ext>
              </a:extLst>
            </p:cNvPr>
            <p:cNvGrpSpPr/>
            <p:nvPr/>
          </p:nvGrpSpPr>
          <p:grpSpPr>
            <a:xfrm>
              <a:off x="5514975" y="1650511"/>
              <a:ext cx="5041595" cy="3067050"/>
              <a:chOff x="4819650" y="1695451"/>
              <a:chExt cx="5041595" cy="3067050"/>
            </a:xfrm>
          </p:grpSpPr>
          <p:sp>
            <p:nvSpPr>
              <p:cNvPr id="4" name="Oval 3">
                <a:extLst>
                  <a:ext uri="{FF2B5EF4-FFF2-40B4-BE49-F238E27FC236}">
                    <a16:creationId xmlns:a16="http://schemas.microsoft.com/office/drawing/2014/main" id="{317D5202-54BB-8E23-D762-30EF0FC55E08}"/>
                  </a:ext>
                </a:extLst>
              </p:cNvPr>
              <p:cNvSpPr/>
              <p:nvPr/>
            </p:nvSpPr>
            <p:spPr>
              <a:xfrm>
                <a:off x="4819650" y="1695451"/>
                <a:ext cx="3095625" cy="3067050"/>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D034497-28AB-7709-5556-CE870B9826A0}"/>
                  </a:ext>
                </a:extLst>
              </p:cNvPr>
              <p:cNvSpPr/>
              <p:nvPr/>
            </p:nvSpPr>
            <p:spPr>
              <a:xfrm>
                <a:off x="6765620" y="1695451"/>
                <a:ext cx="3095625" cy="3067050"/>
              </a:xfrm>
              <a:prstGeom prst="ellipse">
                <a:avLst/>
              </a:prstGeom>
              <a:solidFill>
                <a:srgbClr val="F8D237">
                  <a:alpha val="4196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Box 5">
              <a:extLst>
                <a:ext uri="{FF2B5EF4-FFF2-40B4-BE49-F238E27FC236}">
                  <a16:creationId xmlns:a16="http://schemas.microsoft.com/office/drawing/2014/main" id="{B8DFE9C7-F981-B489-93A1-F87670E3F724}"/>
                </a:ext>
              </a:extLst>
            </p:cNvPr>
            <p:cNvSpPr txBox="1"/>
            <p:nvPr/>
          </p:nvSpPr>
          <p:spPr>
            <a:xfrm>
              <a:off x="6217933" y="4952998"/>
              <a:ext cx="1689710" cy="457200"/>
            </a:xfrm>
            <a:prstGeom prst="rect">
              <a:avLst/>
            </a:prstGeom>
          </p:spPr>
          <p:txBody>
            <a:bodyPr vert="horz" wrap="square" lIns="0" tIns="0" rIns="0" bIns="0" rtlCol="0" anchor="t" anchorCtr="0">
              <a:normAutofit/>
            </a:bodyPr>
            <a:lstStyle/>
            <a:p>
              <a:pPr algn="l"/>
              <a:r>
                <a:rPr lang="en-GB" dirty="0"/>
                <a:t>Admin Access</a:t>
              </a:r>
            </a:p>
          </p:txBody>
        </p:sp>
        <p:sp>
          <p:nvSpPr>
            <p:cNvPr id="8" name="TextBox 7">
              <a:extLst>
                <a:ext uri="{FF2B5EF4-FFF2-40B4-BE49-F238E27FC236}">
                  <a16:creationId xmlns:a16="http://schemas.microsoft.com/office/drawing/2014/main" id="{C58B0C22-FC6E-2A49-F072-566CD7B73A11}"/>
                </a:ext>
              </a:extLst>
            </p:cNvPr>
            <p:cNvSpPr txBox="1"/>
            <p:nvPr/>
          </p:nvSpPr>
          <p:spPr>
            <a:xfrm>
              <a:off x="8447881" y="4952998"/>
              <a:ext cx="1544941" cy="457200"/>
            </a:xfrm>
            <a:prstGeom prst="rect">
              <a:avLst/>
            </a:prstGeom>
          </p:spPr>
          <p:txBody>
            <a:bodyPr vert="horz" wrap="square" lIns="0" tIns="0" rIns="0" bIns="0" rtlCol="0" anchor="t" anchorCtr="0">
              <a:normAutofit/>
            </a:bodyPr>
            <a:lstStyle/>
            <a:p>
              <a:pPr algn="l"/>
              <a:r>
                <a:rPr lang="en-GB" dirty="0"/>
                <a:t>Project Users</a:t>
              </a:r>
            </a:p>
          </p:txBody>
        </p:sp>
        <p:sp>
          <p:nvSpPr>
            <p:cNvPr id="9" name="TextBox 8">
              <a:extLst>
                <a:ext uri="{FF2B5EF4-FFF2-40B4-BE49-F238E27FC236}">
                  <a16:creationId xmlns:a16="http://schemas.microsoft.com/office/drawing/2014/main" id="{067849EE-1177-AF93-F99B-561D11938FDC}"/>
                </a:ext>
              </a:extLst>
            </p:cNvPr>
            <p:cNvSpPr txBox="1"/>
            <p:nvPr/>
          </p:nvSpPr>
          <p:spPr>
            <a:xfrm>
              <a:off x="7774477" y="2732146"/>
              <a:ext cx="673405" cy="241487"/>
            </a:xfrm>
            <a:prstGeom prst="rect">
              <a:avLst/>
            </a:prstGeom>
          </p:spPr>
          <p:txBody>
            <a:bodyPr vert="horz" wrap="square" lIns="0" tIns="0" rIns="0" bIns="0" rtlCol="0" anchor="t" anchorCtr="0">
              <a:normAutofit/>
            </a:bodyPr>
            <a:lstStyle/>
            <a:p>
              <a:pPr algn="l"/>
              <a:r>
                <a:rPr lang="en-GB" sz="1400" dirty="0"/>
                <a:t>Frank</a:t>
              </a:r>
            </a:p>
          </p:txBody>
        </p:sp>
        <p:sp>
          <p:nvSpPr>
            <p:cNvPr id="10" name="TextBox 9">
              <a:extLst>
                <a:ext uri="{FF2B5EF4-FFF2-40B4-BE49-F238E27FC236}">
                  <a16:creationId xmlns:a16="http://schemas.microsoft.com/office/drawing/2014/main" id="{6E915EB8-55F9-FC40-F8D7-73825471420D}"/>
                </a:ext>
              </a:extLst>
            </p:cNvPr>
            <p:cNvSpPr txBox="1"/>
            <p:nvPr/>
          </p:nvSpPr>
          <p:spPr>
            <a:xfrm>
              <a:off x="7825537" y="3483366"/>
              <a:ext cx="465183" cy="241487"/>
            </a:xfrm>
            <a:prstGeom prst="rect">
              <a:avLst/>
            </a:prstGeom>
          </p:spPr>
          <p:txBody>
            <a:bodyPr vert="horz" wrap="square" lIns="0" tIns="0" rIns="0" bIns="0" rtlCol="0" anchor="t" anchorCtr="0">
              <a:normAutofit/>
            </a:bodyPr>
            <a:lstStyle/>
            <a:p>
              <a:pPr algn="l"/>
              <a:r>
                <a:rPr lang="en-GB" sz="1400" dirty="0"/>
                <a:t>Ron</a:t>
              </a:r>
            </a:p>
          </p:txBody>
        </p:sp>
        <p:sp>
          <p:nvSpPr>
            <p:cNvPr id="11" name="TextBox 10">
              <a:extLst>
                <a:ext uri="{FF2B5EF4-FFF2-40B4-BE49-F238E27FC236}">
                  <a16:creationId xmlns:a16="http://schemas.microsoft.com/office/drawing/2014/main" id="{85BC05A3-A192-95F4-C2D8-C4EBA6BDEEF0}"/>
                </a:ext>
              </a:extLst>
            </p:cNvPr>
            <p:cNvSpPr txBox="1"/>
            <p:nvPr/>
          </p:nvSpPr>
          <p:spPr>
            <a:xfrm>
              <a:off x="9208934" y="2352396"/>
              <a:ext cx="673405" cy="241487"/>
            </a:xfrm>
            <a:prstGeom prst="rect">
              <a:avLst/>
            </a:prstGeom>
          </p:spPr>
          <p:txBody>
            <a:bodyPr vert="horz" wrap="square" lIns="0" tIns="0" rIns="0" bIns="0" rtlCol="0" anchor="t" anchorCtr="0">
              <a:normAutofit/>
            </a:bodyPr>
            <a:lstStyle/>
            <a:p>
              <a:pPr algn="l"/>
              <a:r>
                <a:rPr lang="en-GB" sz="1400" dirty="0"/>
                <a:t>Jess</a:t>
              </a:r>
            </a:p>
          </p:txBody>
        </p:sp>
        <p:sp>
          <p:nvSpPr>
            <p:cNvPr id="12" name="TextBox 11">
              <a:extLst>
                <a:ext uri="{FF2B5EF4-FFF2-40B4-BE49-F238E27FC236}">
                  <a16:creationId xmlns:a16="http://schemas.microsoft.com/office/drawing/2014/main" id="{7FDD9344-E36F-51BC-E20C-BB59EDB5845B}"/>
                </a:ext>
              </a:extLst>
            </p:cNvPr>
            <p:cNvSpPr txBox="1"/>
            <p:nvPr/>
          </p:nvSpPr>
          <p:spPr>
            <a:xfrm>
              <a:off x="9075432" y="3621788"/>
              <a:ext cx="673405" cy="241487"/>
            </a:xfrm>
            <a:prstGeom prst="rect">
              <a:avLst/>
            </a:prstGeom>
          </p:spPr>
          <p:txBody>
            <a:bodyPr vert="horz" wrap="square" lIns="0" tIns="0" rIns="0" bIns="0" rtlCol="0" anchor="t" anchorCtr="0">
              <a:normAutofit/>
            </a:bodyPr>
            <a:lstStyle/>
            <a:p>
              <a:pPr algn="l"/>
              <a:r>
                <a:rPr lang="en-GB" sz="1400" dirty="0"/>
                <a:t>Phil</a:t>
              </a:r>
            </a:p>
          </p:txBody>
        </p:sp>
        <p:sp>
          <p:nvSpPr>
            <p:cNvPr id="13" name="TextBox 12">
              <a:extLst>
                <a:ext uri="{FF2B5EF4-FFF2-40B4-BE49-F238E27FC236}">
                  <a16:creationId xmlns:a16="http://schemas.microsoft.com/office/drawing/2014/main" id="{48196954-50D3-AAE2-B4F0-17C882DF1F30}"/>
                </a:ext>
              </a:extLst>
            </p:cNvPr>
            <p:cNvSpPr txBox="1"/>
            <p:nvPr/>
          </p:nvSpPr>
          <p:spPr>
            <a:xfrm>
              <a:off x="6217933" y="2966396"/>
              <a:ext cx="673405" cy="241487"/>
            </a:xfrm>
            <a:prstGeom prst="rect">
              <a:avLst/>
            </a:prstGeom>
          </p:spPr>
          <p:txBody>
            <a:bodyPr vert="horz" wrap="square" lIns="0" tIns="0" rIns="0" bIns="0" rtlCol="0" anchor="t" anchorCtr="0">
              <a:normAutofit/>
            </a:bodyPr>
            <a:lstStyle/>
            <a:p>
              <a:pPr algn="l"/>
              <a:r>
                <a:rPr lang="en-GB" sz="1400" dirty="0"/>
                <a:t>Jack</a:t>
              </a:r>
            </a:p>
          </p:txBody>
        </p:sp>
      </p:grpSp>
    </p:spTree>
    <p:extLst>
      <p:ext uri="{BB962C8B-B14F-4D97-AF65-F5344CB8AC3E}">
        <p14:creationId xmlns:p14="http://schemas.microsoft.com/office/powerpoint/2010/main" val="4069854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F94B41-D4E5-5411-ACCE-BA7239F448EF}"/>
              </a:ext>
            </a:extLst>
          </p:cNvPr>
          <p:cNvSpPr>
            <a:spLocks noGrp="1"/>
          </p:cNvSpPr>
          <p:nvPr>
            <p:ph type="body" sz="quarter" idx="10"/>
          </p:nvPr>
        </p:nvSpPr>
        <p:spPr/>
        <p:txBody>
          <a:bodyPr/>
          <a:lstStyle/>
          <a:p>
            <a:r>
              <a:rPr lang="en-GB" cap="none" dirty="0"/>
              <a:t>Set operations</a:t>
            </a:r>
          </a:p>
        </p:txBody>
      </p:sp>
      <p:sp>
        <p:nvSpPr>
          <p:cNvPr id="3" name="Text Placeholder 2">
            <a:extLst>
              <a:ext uri="{FF2B5EF4-FFF2-40B4-BE49-F238E27FC236}">
                <a16:creationId xmlns:a16="http://schemas.microsoft.com/office/drawing/2014/main" id="{F143B12B-6FD6-7809-6E77-7430F1EE9632}"/>
              </a:ext>
            </a:extLst>
          </p:cNvPr>
          <p:cNvSpPr>
            <a:spLocks noGrp="1"/>
          </p:cNvSpPr>
          <p:nvPr>
            <p:ph type="body" sz="quarter" idx="15"/>
          </p:nvPr>
        </p:nvSpPr>
        <p:spPr>
          <a:xfrm>
            <a:off x="4800600" y="426059"/>
            <a:ext cx="6886574" cy="4094163"/>
          </a:xfrm>
        </p:spPr>
        <p:txBody>
          <a:bodyPr/>
          <a:lstStyle/>
          <a:p>
            <a:r>
              <a:rPr lang="en-GB" dirty="0"/>
              <a:t>The following diagrams demonstrate common </a:t>
            </a:r>
            <a:r>
              <a:rPr lang="en-GB" b="1" dirty="0"/>
              <a:t>set operations </a:t>
            </a:r>
            <a:r>
              <a:rPr lang="en-GB" dirty="0"/>
              <a:t>which have HashSet </a:t>
            </a:r>
            <a:r>
              <a:rPr lang="en-GB" b="1" dirty="0"/>
              <a:t>method implementations </a:t>
            </a:r>
            <a:r>
              <a:rPr lang="en-GB" dirty="0"/>
              <a:t>in Rust:</a:t>
            </a:r>
          </a:p>
        </p:txBody>
      </p:sp>
      <p:graphicFrame>
        <p:nvGraphicFramePr>
          <p:cNvPr id="4" name="Table 3">
            <a:extLst>
              <a:ext uri="{FF2B5EF4-FFF2-40B4-BE49-F238E27FC236}">
                <a16:creationId xmlns:a16="http://schemas.microsoft.com/office/drawing/2014/main" id="{B850BABE-54BD-8C94-0438-627960BCB403}"/>
              </a:ext>
            </a:extLst>
          </p:cNvPr>
          <p:cNvGraphicFramePr>
            <a:graphicFrameLocks noGrp="1"/>
          </p:cNvGraphicFramePr>
          <p:nvPr>
            <p:extLst>
              <p:ext uri="{D42A27DB-BD31-4B8C-83A1-F6EECF244321}">
                <p14:modId xmlns:p14="http://schemas.microsoft.com/office/powerpoint/2010/main" val="3341087645"/>
              </p:ext>
            </p:extLst>
          </p:nvPr>
        </p:nvGraphicFramePr>
        <p:xfrm>
          <a:off x="4800599" y="1152525"/>
          <a:ext cx="5686425" cy="5303520"/>
        </p:xfrm>
        <a:graphic>
          <a:graphicData uri="http://schemas.openxmlformats.org/drawingml/2006/table">
            <a:tbl>
              <a:tblPr firstRow="1" bandRow="1">
                <a:tableStyleId>{5940675A-B579-460E-94D1-54222C63F5DA}</a:tableStyleId>
              </a:tblPr>
              <a:tblGrid>
                <a:gridCol w="1695451">
                  <a:extLst>
                    <a:ext uri="{9D8B030D-6E8A-4147-A177-3AD203B41FA5}">
                      <a16:colId xmlns:a16="http://schemas.microsoft.com/office/drawing/2014/main" val="4223468439"/>
                    </a:ext>
                  </a:extLst>
                </a:gridCol>
                <a:gridCol w="3990974">
                  <a:extLst>
                    <a:ext uri="{9D8B030D-6E8A-4147-A177-3AD203B41FA5}">
                      <a16:colId xmlns:a16="http://schemas.microsoft.com/office/drawing/2014/main" val="4199184360"/>
                    </a:ext>
                  </a:extLst>
                </a:gridCol>
              </a:tblGrid>
              <a:tr h="1116560">
                <a:tc>
                  <a:txBody>
                    <a:bodyPr/>
                    <a:lstStyle/>
                    <a:p>
                      <a:r>
                        <a:rPr lang="en-GB" b="1" dirty="0"/>
                        <a:t>Intersect</a:t>
                      </a:r>
                    </a:p>
                  </a:txBody>
                  <a:tcPr anchor="ctr"/>
                </a:tc>
                <a:tc>
                  <a:txBody>
                    <a:bodyPr/>
                    <a:lstStyle/>
                    <a:p>
                      <a:endParaRPr lang="en-GB" dirty="0"/>
                    </a:p>
                    <a:p>
                      <a:endParaRPr lang="en-GB" dirty="0"/>
                    </a:p>
                    <a:p>
                      <a:endParaRPr lang="en-GB" dirty="0"/>
                    </a:p>
                    <a:p>
                      <a:endParaRPr lang="en-GB" dirty="0"/>
                    </a:p>
                  </a:txBody>
                  <a:tcPr/>
                </a:tc>
                <a:extLst>
                  <a:ext uri="{0D108BD9-81ED-4DB2-BD59-A6C34878D82A}">
                    <a16:rowId xmlns:a16="http://schemas.microsoft.com/office/drawing/2014/main" val="3502043026"/>
                  </a:ext>
                </a:extLst>
              </a:tr>
              <a:tr h="1116560">
                <a:tc>
                  <a:txBody>
                    <a:bodyPr/>
                    <a:lstStyle/>
                    <a:p>
                      <a:r>
                        <a:rPr lang="en-GB" b="1" dirty="0"/>
                        <a:t>Union</a:t>
                      </a:r>
                    </a:p>
                  </a:txBody>
                  <a:tcPr anchor="ctr"/>
                </a:tc>
                <a:tc>
                  <a:txBody>
                    <a:bodyPr/>
                    <a:lstStyle/>
                    <a:p>
                      <a:endParaRPr lang="en-GB" dirty="0"/>
                    </a:p>
                    <a:p>
                      <a:endParaRPr lang="en-GB" dirty="0"/>
                    </a:p>
                    <a:p>
                      <a:endParaRPr lang="en-GB" dirty="0"/>
                    </a:p>
                    <a:p>
                      <a:endParaRPr lang="en-GB" dirty="0"/>
                    </a:p>
                  </a:txBody>
                  <a:tcPr/>
                </a:tc>
                <a:extLst>
                  <a:ext uri="{0D108BD9-81ED-4DB2-BD59-A6C34878D82A}">
                    <a16:rowId xmlns:a16="http://schemas.microsoft.com/office/drawing/2014/main" val="2377313409"/>
                  </a:ext>
                </a:extLst>
              </a:tr>
              <a:tr h="1374227">
                <a:tc>
                  <a:txBody>
                    <a:bodyPr/>
                    <a:lstStyle/>
                    <a:p>
                      <a:r>
                        <a:rPr lang="en-GB" b="1" dirty="0"/>
                        <a:t>Difference</a:t>
                      </a:r>
                    </a:p>
                  </a:txBody>
                  <a:tcPr anchor="ctr"/>
                </a:tc>
                <a:tc>
                  <a:txBody>
                    <a:bodyPr/>
                    <a:lstStyle/>
                    <a:p>
                      <a:endParaRPr lang="en-GB" dirty="0"/>
                    </a:p>
                    <a:p>
                      <a:endParaRPr lang="en-GB" dirty="0"/>
                    </a:p>
                    <a:p>
                      <a:endParaRPr lang="en-GB" dirty="0"/>
                    </a:p>
                    <a:p>
                      <a:endParaRPr lang="en-GB" dirty="0"/>
                    </a:p>
                    <a:p>
                      <a:endParaRPr lang="en-GB" dirty="0"/>
                    </a:p>
                  </a:txBody>
                  <a:tcPr/>
                </a:tc>
                <a:extLst>
                  <a:ext uri="{0D108BD9-81ED-4DB2-BD59-A6C34878D82A}">
                    <a16:rowId xmlns:a16="http://schemas.microsoft.com/office/drawing/2014/main" val="1287475428"/>
                  </a:ext>
                </a:extLst>
              </a:tr>
              <a:tr h="1374227">
                <a:tc>
                  <a:txBody>
                    <a:bodyPr/>
                    <a:lstStyle/>
                    <a:p>
                      <a:r>
                        <a:rPr lang="en-GB" b="1" dirty="0"/>
                        <a:t>Symmetric Difference</a:t>
                      </a:r>
                    </a:p>
                  </a:txBody>
                  <a:tcPr anchor="ctr"/>
                </a:tc>
                <a:tc>
                  <a:txBody>
                    <a:bodyPr/>
                    <a:lstStyle/>
                    <a:p>
                      <a:endParaRPr lang="en-GB" dirty="0"/>
                    </a:p>
                    <a:p>
                      <a:endParaRPr lang="en-GB" dirty="0"/>
                    </a:p>
                    <a:p>
                      <a:endParaRPr lang="en-GB" dirty="0"/>
                    </a:p>
                    <a:p>
                      <a:endParaRPr lang="en-GB" dirty="0"/>
                    </a:p>
                    <a:p>
                      <a:endParaRPr lang="en-GB" dirty="0"/>
                    </a:p>
                  </a:txBody>
                  <a:tcPr/>
                </a:tc>
                <a:extLst>
                  <a:ext uri="{0D108BD9-81ED-4DB2-BD59-A6C34878D82A}">
                    <a16:rowId xmlns:a16="http://schemas.microsoft.com/office/drawing/2014/main" val="1396971181"/>
                  </a:ext>
                </a:extLst>
              </a:tr>
            </a:tbl>
          </a:graphicData>
        </a:graphic>
      </p:graphicFrame>
      <p:sp>
        <p:nvSpPr>
          <p:cNvPr id="5" name="Oval 4">
            <a:extLst>
              <a:ext uri="{FF2B5EF4-FFF2-40B4-BE49-F238E27FC236}">
                <a16:creationId xmlns:a16="http://schemas.microsoft.com/office/drawing/2014/main" id="{4F4D5D87-4359-D10F-96C4-D2BD4FFFBFF2}"/>
              </a:ext>
            </a:extLst>
          </p:cNvPr>
          <p:cNvSpPr/>
          <p:nvPr/>
        </p:nvSpPr>
        <p:spPr>
          <a:xfrm>
            <a:off x="6821367" y="1349984"/>
            <a:ext cx="856273" cy="859816"/>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5A6B8B0-B45E-BC95-5AB0-1EE7A9EA0357}"/>
              </a:ext>
            </a:extLst>
          </p:cNvPr>
          <p:cNvSpPr/>
          <p:nvPr/>
        </p:nvSpPr>
        <p:spPr>
          <a:xfrm>
            <a:off x="7430477" y="1349984"/>
            <a:ext cx="856273" cy="859816"/>
          </a:xfrm>
          <a:prstGeom prst="ellipse">
            <a:avLst/>
          </a:prstGeom>
          <a:solidFill>
            <a:srgbClr val="F8D237">
              <a:alpha val="4196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D7AA9ED9-2AD0-7E0B-39DF-FF257DE5F9ED}"/>
              </a:ext>
            </a:extLst>
          </p:cNvPr>
          <p:cNvSpPr/>
          <p:nvPr/>
        </p:nvSpPr>
        <p:spPr>
          <a:xfrm>
            <a:off x="6821856" y="2506358"/>
            <a:ext cx="856273" cy="859816"/>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FE827697-EDE1-32B7-5331-A0EBFDF59000}"/>
              </a:ext>
            </a:extLst>
          </p:cNvPr>
          <p:cNvSpPr/>
          <p:nvPr/>
        </p:nvSpPr>
        <p:spPr>
          <a:xfrm>
            <a:off x="6821367" y="3780713"/>
            <a:ext cx="856273" cy="859816"/>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6E58C57-F632-52B1-E456-0D6053418238}"/>
              </a:ext>
            </a:extLst>
          </p:cNvPr>
          <p:cNvSpPr/>
          <p:nvPr/>
        </p:nvSpPr>
        <p:spPr>
          <a:xfrm>
            <a:off x="7430477" y="3780713"/>
            <a:ext cx="856273" cy="859816"/>
          </a:xfrm>
          <a:prstGeom prst="ellipse">
            <a:avLst/>
          </a:prstGeom>
          <a:solidFill>
            <a:srgbClr val="FF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8DF3BCD1-1526-385F-2B2A-7E53FDEDEDE5}"/>
              </a:ext>
            </a:extLst>
          </p:cNvPr>
          <p:cNvSpPr/>
          <p:nvPr/>
        </p:nvSpPr>
        <p:spPr>
          <a:xfrm>
            <a:off x="6821367" y="5355616"/>
            <a:ext cx="856273" cy="859816"/>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3F97F71C-951D-4DFF-4DB7-17115E64C8CD}"/>
              </a:ext>
            </a:extLst>
          </p:cNvPr>
          <p:cNvSpPr/>
          <p:nvPr/>
        </p:nvSpPr>
        <p:spPr>
          <a:xfrm>
            <a:off x="7430477" y="5355616"/>
            <a:ext cx="856273" cy="859816"/>
          </a:xfrm>
          <a:prstGeom prst="ellipse">
            <a:avLst/>
          </a:prstGeom>
          <a:solidFill>
            <a:srgbClr val="F8D237">
              <a:alpha val="41961"/>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66351FE-9E84-1B1F-736A-8E4E40A34B81}"/>
              </a:ext>
            </a:extLst>
          </p:cNvPr>
          <p:cNvSpPr/>
          <p:nvPr/>
        </p:nvSpPr>
        <p:spPr>
          <a:xfrm>
            <a:off x="7430477" y="2524456"/>
            <a:ext cx="856273" cy="859816"/>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2A59864C-EA03-62F8-F241-E95D08A7A93E}"/>
              </a:ext>
            </a:extLst>
          </p:cNvPr>
          <p:cNvSpPr/>
          <p:nvPr/>
        </p:nvSpPr>
        <p:spPr>
          <a:xfrm>
            <a:off x="9326196" y="3789526"/>
            <a:ext cx="856273" cy="859816"/>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91270680-6395-5F51-B500-D93A26E9CD80}"/>
              </a:ext>
            </a:extLst>
          </p:cNvPr>
          <p:cNvSpPr/>
          <p:nvPr/>
        </p:nvSpPr>
        <p:spPr>
          <a:xfrm>
            <a:off x="8680207" y="3804285"/>
            <a:ext cx="856273" cy="859816"/>
          </a:xfrm>
          <a:prstGeom prst="ellipse">
            <a:avLst/>
          </a:prstGeom>
          <a:solidFill>
            <a:srgbClr val="FFFFFF"/>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EC59B6BD-8822-44FF-7B24-6595D18C0064}"/>
              </a:ext>
            </a:extLst>
          </p:cNvPr>
          <p:cNvCxnSpPr>
            <a:cxnSpLocks/>
          </p:cNvCxnSpPr>
          <p:nvPr/>
        </p:nvCxnSpPr>
        <p:spPr>
          <a:xfrm>
            <a:off x="7574818" y="1349984"/>
            <a:ext cx="0" cy="275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A938ED-B8F7-6B1B-A939-C2A4F82554CC}"/>
              </a:ext>
            </a:extLst>
          </p:cNvPr>
          <p:cNvCxnSpPr>
            <a:cxnSpLocks/>
          </p:cNvCxnSpPr>
          <p:nvPr/>
        </p:nvCxnSpPr>
        <p:spPr>
          <a:xfrm>
            <a:off x="7242421" y="3606697"/>
            <a:ext cx="0" cy="275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923F649-197B-1921-666A-615F30645868}"/>
              </a:ext>
            </a:extLst>
          </p:cNvPr>
          <p:cNvCxnSpPr>
            <a:cxnSpLocks/>
          </p:cNvCxnSpPr>
          <p:nvPr/>
        </p:nvCxnSpPr>
        <p:spPr>
          <a:xfrm>
            <a:off x="9767278" y="3622469"/>
            <a:ext cx="0" cy="275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D4A784-0D0E-F836-766E-492497D971D6}"/>
              </a:ext>
            </a:extLst>
          </p:cNvPr>
          <p:cNvCxnSpPr>
            <a:cxnSpLocks/>
          </p:cNvCxnSpPr>
          <p:nvPr/>
        </p:nvCxnSpPr>
        <p:spPr>
          <a:xfrm>
            <a:off x="7237049" y="5177610"/>
            <a:ext cx="0" cy="275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D4D47AF-DFB3-B1AB-45E2-A2BC912E19FD}"/>
              </a:ext>
            </a:extLst>
          </p:cNvPr>
          <p:cNvCxnSpPr>
            <a:cxnSpLocks/>
          </p:cNvCxnSpPr>
          <p:nvPr/>
        </p:nvCxnSpPr>
        <p:spPr>
          <a:xfrm>
            <a:off x="7858613" y="5177610"/>
            <a:ext cx="0" cy="2758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Multiplication Sign 29">
            <a:extLst>
              <a:ext uri="{FF2B5EF4-FFF2-40B4-BE49-F238E27FC236}">
                <a16:creationId xmlns:a16="http://schemas.microsoft.com/office/drawing/2014/main" id="{791CA0DB-D084-C75A-87A8-3E5FEC3B2BF7}"/>
              </a:ext>
            </a:extLst>
          </p:cNvPr>
          <p:cNvSpPr/>
          <p:nvPr/>
        </p:nvSpPr>
        <p:spPr>
          <a:xfrm>
            <a:off x="7708124" y="4079195"/>
            <a:ext cx="266700" cy="262851"/>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57E01350-5379-EDF4-5631-3E41AE72FC81}"/>
              </a:ext>
            </a:extLst>
          </p:cNvPr>
          <p:cNvSpPr/>
          <p:nvPr/>
        </p:nvSpPr>
        <p:spPr>
          <a:xfrm>
            <a:off x="8962048" y="4079195"/>
            <a:ext cx="266700" cy="262851"/>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A5B88BA1-8EE1-5B91-3DBE-124E9FBD095C}"/>
              </a:ext>
            </a:extLst>
          </p:cNvPr>
          <p:cNvSpPr/>
          <p:nvPr/>
        </p:nvSpPr>
        <p:spPr>
          <a:xfrm>
            <a:off x="7430476" y="5654098"/>
            <a:ext cx="266700" cy="262851"/>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7B0AAE7C-DDC5-A3C2-6A8D-3885C5319476}"/>
              </a:ext>
            </a:extLst>
          </p:cNvPr>
          <p:cNvSpPr/>
          <p:nvPr/>
        </p:nvSpPr>
        <p:spPr>
          <a:xfrm>
            <a:off x="7103699" y="1648466"/>
            <a:ext cx="266700" cy="262851"/>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FEAAB9F-1FE5-0FFF-8B84-E396F0751B5E}"/>
              </a:ext>
            </a:extLst>
          </p:cNvPr>
          <p:cNvSpPr/>
          <p:nvPr/>
        </p:nvSpPr>
        <p:spPr>
          <a:xfrm>
            <a:off x="7737718" y="1669440"/>
            <a:ext cx="266700" cy="262851"/>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30E12167-5035-9C0A-8D49-273EBF29C07D}"/>
              </a:ext>
            </a:extLst>
          </p:cNvPr>
          <p:cNvCxnSpPr>
            <a:cxnSpLocks/>
          </p:cNvCxnSpPr>
          <p:nvPr/>
        </p:nvCxnSpPr>
        <p:spPr>
          <a:xfrm>
            <a:off x="6675806" y="2949769"/>
            <a:ext cx="2911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F3F414-4860-A993-3421-EDA6BB8B540B}"/>
              </a:ext>
            </a:extLst>
          </p:cNvPr>
          <p:cNvCxnSpPr>
            <a:cxnSpLocks/>
          </p:cNvCxnSpPr>
          <p:nvPr/>
        </p:nvCxnSpPr>
        <p:spPr>
          <a:xfrm flipH="1">
            <a:off x="8131175" y="2949769"/>
            <a:ext cx="311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54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68546C-2411-7149-E30D-8325ED56CBB0}"/>
              </a:ext>
            </a:extLst>
          </p:cNvPr>
          <p:cNvSpPr>
            <a:spLocks noGrp="1"/>
          </p:cNvSpPr>
          <p:nvPr>
            <p:ph type="body" sz="quarter" idx="10"/>
          </p:nvPr>
        </p:nvSpPr>
        <p:spPr/>
        <p:txBody>
          <a:bodyPr/>
          <a:lstStyle/>
          <a:p>
            <a:r>
              <a:rPr lang="en-GB" sz="3200" cap="none" dirty="0"/>
              <a:t>HashSet implementation (1)</a:t>
            </a:r>
          </a:p>
          <a:p>
            <a:r>
              <a:rPr lang="en-GB" cap="none" dirty="0"/>
              <a:t> </a:t>
            </a:r>
          </a:p>
          <a:p>
            <a:endParaRPr lang="en-GB" dirty="0"/>
          </a:p>
        </p:txBody>
      </p:sp>
      <p:sp>
        <p:nvSpPr>
          <p:cNvPr id="3" name="Text Placeholder 2">
            <a:extLst>
              <a:ext uri="{FF2B5EF4-FFF2-40B4-BE49-F238E27FC236}">
                <a16:creationId xmlns:a16="http://schemas.microsoft.com/office/drawing/2014/main" id="{DC565C93-13AA-237C-FA62-84D5949968C9}"/>
              </a:ext>
            </a:extLst>
          </p:cNvPr>
          <p:cNvSpPr>
            <a:spLocks noGrp="1"/>
          </p:cNvSpPr>
          <p:nvPr>
            <p:ph type="body" sz="quarter" idx="15"/>
          </p:nvPr>
        </p:nvSpPr>
        <p:spPr>
          <a:xfrm>
            <a:off x="4540738" y="385393"/>
            <a:ext cx="7084403" cy="4094163"/>
          </a:xfrm>
        </p:spPr>
        <p:txBody>
          <a:bodyPr/>
          <a:lstStyle/>
          <a:p>
            <a:r>
              <a:rPr lang="en-GB" dirty="0"/>
              <a:t>Here’s some sample Rust to demonstrate basic HashSet usage:</a:t>
            </a:r>
          </a:p>
        </p:txBody>
      </p:sp>
      <p:sp>
        <p:nvSpPr>
          <p:cNvPr id="4" name="TextBox 3">
            <a:extLst>
              <a:ext uri="{FF2B5EF4-FFF2-40B4-BE49-F238E27FC236}">
                <a16:creationId xmlns:a16="http://schemas.microsoft.com/office/drawing/2014/main" id="{A9AF20DF-B347-CDC7-D31C-591F0360A928}"/>
              </a:ext>
            </a:extLst>
          </p:cNvPr>
          <p:cNvSpPr txBox="1"/>
          <p:nvPr/>
        </p:nvSpPr>
        <p:spPr>
          <a:xfrm>
            <a:off x="4540738" y="931701"/>
            <a:ext cx="7448550" cy="3372179"/>
          </a:xfrm>
          <a:prstGeom prst="rect">
            <a:avLst/>
          </a:prstGeom>
          <a:solidFill>
            <a:schemeClr val="tx1">
              <a:lumMod val="10000"/>
              <a:lumOff val="90000"/>
            </a:schemeClr>
          </a:solidFill>
        </p:spPr>
        <p:txBody>
          <a:bodyPr vert="horz" wrap="square" lIns="0" tIns="0" rIns="0" bIns="0" rtlCol="0" anchor="t" anchorCtr="0">
            <a:noAutofit/>
          </a:bodyPr>
          <a:lstStyle/>
          <a:p>
            <a:r>
              <a:rPr lang="en-GB" sz="1200" b="1" dirty="0">
                <a:solidFill>
                  <a:srgbClr val="00007F"/>
                </a:solidFill>
                <a:latin typeface="Consolas" panose="020B0609020204030204" pitchFamily="49" charset="0"/>
              </a:rPr>
              <a:t>use</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std</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collections</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HashSet</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GB" sz="1200" b="1" dirty="0" err="1">
                <a:solidFill>
                  <a:srgbClr val="00007F"/>
                </a:solidFill>
                <a:latin typeface="Consolas" panose="020B0609020204030204" pitchFamily="49" charset="0"/>
              </a:rPr>
              <a:t>fn</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main</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007F00"/>
                </a:solidFill>
                <a:latin typeface="Consolas" panose="020B0609020204030204" pitchFamily="49" charset="0"/>
              </a:rPr>
              <a:t>    // create new (empty) HashSet</a:t>
            </a:r>
            <a:endParaRPr lang="en-GB" sz="1200" b="0" dirty="0">
              <a:solidFill>
                <a:srgbClr val="808080"/>
              </a:solidFill>
              <a:latin typeface="Consolas" panose="020B0609020204030204" pitchFamily="49" charset="0"/>
            </a:endParaRPr>
          </a:p>
          <a:p>
            <a:r>
              <a:rPr lang="en-US" sz="1200" b="1" dirty="0">
                <a:solidFill>
                  <a:srgbClr val="00007F"/>
                </a:solidFill>
                <a:latin typeface="Consolas" panose="020B0609020204030204" pitchFamily="49" charset="0"/>
              </a:rPr>
              <a:t>    let</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mut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admin_access</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HashSet</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new</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 manually add values to the set</a:t>
            </a:r>
            <a:endParaRPr lang="en-US" sz="1200" b="0" dirty="0">
              <a:solidFill>
                <a:srgbClr val="808080"/>
              </a:solidFill>
              <a:latin typeface="Consolas" panose="020B0609020204030204" pitchFamily="49" charset="0"/>
            </a:endParaRPr>
          </a:p>
          <a:p>
            <a:r>
              <a:rPr lang="en-GB" sz="1200" b="0" dirty="0">
                <a:solidFill>
                  <a:srgbClr val="000000"/>
                </a:solidFill>
                <a:latin typeface="Consolas" panose="020B0609020204030204" pitchFamily="49" charset="0"/>
              </a:rPr>
              <a:t>    </a:t>
            </a:r>
            <a:r>
              <a:rPr lang="en-GB" sz="1200" b="0" dirty="0" err="1">
                <a:solidFill>
                  <a:srgbClr val="000000"/>
                </a:solidFill>
                <a:latin typeface="Consolas" panose="020B0609020204030204" pitchFamily="49" charset="0"/>
              </a:rPr>
              <a:t>admin_access</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insert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"Jack"</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000000"/>
                </a:solidFill>
                <a:latin typeface="Consolas" panose="020B0609020204030204" pitchFamily="49" charset="0"/>
              </a:rPr>
              <a:t>    </a:t>
            </a:r>
            <a:r>
              <a:rPr lang="en-GB" sz="1200" b="0" dirty="0" err="1">
                <a:solidFill>
                  <a:srgbClr val="000000"/>
                </a:solidFill>
                <a:latin typeface="Consolas" panose="020B0609020204030204" pitchFamily="49" charset="0"/>
              </a:rPr>
              <a:t>admin_access</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insert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"Frank"</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r>
              <a:rPr lang="en-GB" sz="1200" b="0" dirty="0">
                <a:solidFill>
                  <a:srgbClr val="000000"/>
                </a:solidFill>
                <a:latin typeface="Consolas" panose="020B0609020204030204" pitchFamily="49" charset="0"/>
              </a:rPr>
              <a:t>    </a:t>
            </a:r>
            <a:r>
              <a:rPr lang="en-GB" sz="1200" b="0" dirty="0" err="1">
                <a:solidFill>
                  <a:srgbClr val="000000"/>
                </a:solidFill>
                <a:latin typeface="Consolas" panose="020B0609020204030204" pitchFamily="49" charset="0"/>
              </a:rPr>
              <a:t>admin_access</a:t>
            </a:r>
            <a:r>
              <a:rPr lang="en-GB" sz="1200" b="0" dirty="0">
                <a:solidFill>
                  <a:srgbClr val="808080"/>
                </a:solidFill>
                <a:latin typeface="Consolas" panose="020B0609020204030204" pitchFamily="49" charset="0"/>
              </a:rPr>
              <a:t> </a:t>
            </a:r>
            <a:r>
              <a:rPr lang="en-GB" sz="1200" b="1" dirty="0">
                <a:solidFill>
                  <a:srgbClr val="000000"/>
                </a:solidFill>
                <a:latin typeface="Consolas" panose="020B0609020204030204" pitchFamily="49" charset="0"/>
              </a:rPr>
              <a:t>.</a:t>
            </a:r>
            <a:r>
              <a:rPr lang="en-GB" sz="1200" b="0" dirty="0">
                <a:solidFill>
                  <a:srgbClr val="000000"/>
                </a:solidFill>
                <a:latin typeface="Consolas" panose="020B0609020204030204" pitchFamily="49" charset="0"/>
              </a:rPr>
              <a:t>insert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"Ron"</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007F00"/>
              </a:solidFill>
              <a:latin typeface="Consolas" panose="020B0609020204030204" pitchFamily="49" charset="0"/>
            </a:endParaRPr>
          </a:p>
          <a:p>
            <a:r>
              <a:rPr lang="en-GB" sz="1200" dirty="0">
                <a:solidFill>
                  <a:srgbClr val="007F00"/>
                </a:solidFill>
                <a:latin typeface="Consolas" panose="020B0609020204030204" pitchFamily="49" charset="0"/>
              </a:rPr>
              <a:t>    </a:t>
            </a:r>
            <a:r>
              <a:rPr lang="en-GB" sz="1200" b="0" dirty="0">
                <a:solidFill>
                  <a:srgbClr val="007F00"/>
                </a:solidFill>
                <a:latin typeface="Consolas" panose="020B0609020204030204" pitchFamily="49" charset="0"/>
              </a:rPr>
              <a:t>// create set from array</a:t>
            </a:r>
            <a:endParaRPr lang="en-GB" sz="1200" b="0" dirty="0">
              <a:solidFill>
                <a:srgbClr val="808080"/>
              </a:solidFill>
              <a:latin typeface="Consolas" panose="020B0609020204030204" pitchFamily="49" charset="0"/>
            </a:endParaRPr>
          </a:p>
          <a:p>
            <a:r>
              <a:rPr lang="en-US" sz="1200" b="1" dirty="0">
                <a:solidFill>
                  <a:srgbClr val="00007F"/>
                </a:solidFill>
                <a:latin typeface="Consolas" panose="020B0609020204030204" pitchFamily="49" charset="0"/>
              </a:rPr>
              <a:t>    let</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project_users</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HashSet</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from</a:t>
            </a:r>
            <a:r>
              <a:rPr lang="en-US" sz="1200" b="1" dirty="0">
                <a:solidFill>
                  <a:srgbClr val="000000"/>
                </a:solidFill>
                <a:latin typeface="Consolas" panose="020B0609020204030204" pitchFamily="49" charset="0"/>
              </a:rPr>
              <a:t>([</a:t>
            </a:r>
            <a:r>
              <a:rPr lang="en-US" sz="1200" b="0" dirty="0">
                <a:solidFill>
                  <a:srgbClr val="7F007F"/>
                </a:solidFill>
                <a:latin typeface="Consolas" panose="020B0609020204030204" pitchFamily="49" charset="0"/>
              </a:rPr>
              <a:t>"</a:t>
            </a:r>
            <a:r>
              <a:rPr lang="en-US" sz="1200" b="0" dirty="0" err="1">
                <a:solidFill>
                  <a:srgbClr val="7F007F"/>
                </a:solidFill>
                <a:latin typeface="Consolas" panose="020B0609020204030204" pitchFamily="49" charset="0"/>
              </a:rPr>
              <a:t>Frank"</a:t>
            </a:r>
            <a:r>
              <a:rPr lang="en-US" sz="1200" b="1" dirty="0" err="1">
                <a:solidFill>
                  <a:srgbClr val="000000"/>
                </a:solidFill>
                <a:latin typeface="Consolas" panose="020B0609020204030204" pitchFamily="49" charset="0"/>
              </a:rPr>
              <a:t>,</a:t>
            </a:r>
            <a:r>
              <a:rPr lang="en-US" sz="1200" b="0" dirty="0" err="1">
                <a:solidFill>
                  <a:srgbClr val="7F007F"/>
                </a:solidFill>
                <a:latin typeface="Consolas" panose="020B0609020204030204" pitchFamily="49" charset="0"/>
              </a:rPr>
              <a:t>"Ron"</a:t>
            </a:r>
            <a:r>
              <a:rPr lang="en-US" sz="1200" b="1" dirty="0" err="1">
                <a:solidFill>
                  <a:srgbClr val="000000"/>
                </a:solidFill>
                <a:latin typeface="Consolas" panose="020B0609020204030204" pitchFamily="49" charset="0"/>
              </a:rPr>
              <a:t>,</a:t>
            </a:r>
            <a:r>
              <a:rPr lang="en-US" sz="1200" b="0" dirty="0" err="1">
                <a:solidFill>
                  <a:srgbClr val="7F007F"/>
                </a:solidFill>
                <a:latin typeface="Consolas" panose="020B0609020204030204" pitchFamily="49" charset="0"/>
              </a:rPr>
              <a:t>"Jess"</a:t>
            </a:r>
            <a:r>
              <a:rPr lang="en-US" sz="1200" b="1" dirty="0" err="1">
                <a:solidFill>
                  <a:srgbClr val="000000"/>
                </a:solidFill>
                <a:latin typeface="Consolas" panose="020B0609020204030204" pitchFamily="49" charset="0"/>
              </a:rPr>
              <a:t>,</a:t>
            </a:r>
            <a:r>
              <a:rPr lang="en-US" sz="1200" b="0" dirty="0" err="1">
                <a:solidFill>
                  <a:srgbClr val="7F007F"/>
                </a:solidFill>
                <a:latin typeface="Consolas" panose="020B0609020204030204" pitchFamily="49" charset="0"/>
              </a:rPr>
              <a:t>"Phil</a:t>
            </a:r>
            <a:r>
              <a:rPr lang="en-US" sz="1200" b="0" dirty="0">
                <a:solidFill>
                  <a:srgbClr val="7F007F"/>
                </a:solidFill>
                <a:latin typeface="Consolas" panose="020B0609020204030204" pitchFamily="49" charset="0"/>
              </a:rPr>
              <a:t>"</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 </a:t>
            </a:r>
            <a:r>
              <a:rPr lang="en-US" sz="1200" b="0" dirty="0">
                <a:solidFill>
                  <a:srgbClr val="007F00"/>
                </a:solidFill>
                <a:highlight>
                  <a:srgbClr val="FFFF00"/>
                </a:highlight>
                <a:latin typeface="Consolas" panose="020B0609020204030204" pitchFamily="49" charset="0"/>
              </a:rPr>
              <a:t>get intersection (common to both sets)</a:t>
            </a:r>
            <a:endParaRPr lang="en-US" sz="1200" b="0" dirty="0">
              <a:solidFill>
                <a:srgbClr val="808080"/>
              </a:solidFill>
              <a:highlight>
                <a:srgbClr val="FFFF00"/>
              </a:highlight>
              <a:latin typeface="Consolas" panose="020B0609020204030204" pitchFamily="49" charset="0"/>
            </a:endParaRPr>
          </a:p>
          <a:p>
            <a:r>
              <a:rPr lang="en-US" sz="1200" b="1" dirty="0">
                <a:solidFill>
                  <a:srgbClr val="00007F"/>
                </a:solidFill>
                <a:latin typeface="Consolas" panose="020B0609020204030204" pitchFamily="49" charset="0"/>
              </a:rPr>
              <a:t>    let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intersection</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0" dirty="0">
                <a:solidFill>
                  <a:srgbClr val="000000"/>
                </a:solidFill>
                <a:latin typeface="Consolas" panose="020B0609020204030204" pitchFamily="49" charset="0"/>
              </a:rPr>
              <a:t>HashSet</a:t>
            </a:r>
            <a:r>
              <a:rPr lang="en-US" sz="1200" b="1" dirty="0">
                <a:solidFill>
                  <a:srgbClr val="000000"/>
                </a:solidFill>
                <a:latin typeface="Consolas" panose="020B0609020204030204" pitchFamily="49" charset="0"/>
              </a:rPr>
              <a:t>&lt;</a:t>
            </a:r>
            <a:r>
              <a:rPr lang="en-US" sz="1200" b="0" dirty="0">
                <a:solidFill>
                  <a:srgbClr val="000000"/>
                </a:solidFill>
                <a:latin typeface="Consolas" panose="020B0609020204030204" pitchFamily="49" charset="0"/>
              </a:rPr>
              <a:t>_</a:t>
            </a:r>
            <a:r>
              <a:rPr lang="en-US" sz="1200" b="1" dirty="0">
                <a:solidFill>
                  <a:srgbClr val="000000"/>
                </a:solidFill>
                <a:latin typeface="Consolas" panose="020B0609020204030204" pitchFamily="49" charset="0"/>
              </a:rPr>
              <a:t>&gt;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a:t>
            </a:r>
            <a:r>
              <a:rPr lang="en-US" sz="1200" b="0" dirty="0" err="1">
                <a:solidFill>
                  <a:srgbClr val="000000"/>
                </a:solidFill>
                <a:latin typeface="Consolas" panose="020B0609020204030204" pitchFamily="49" charset="0"/>
              </a:rPr>
              <a:t>dmin_access</a:t>
            </a:r>
            <a:r>
              <a:rPr lang="en-US" sz="1200" b="1" dirty="0" err="1">
                <a:solidFill>
                  <a:srgbClr val="000000"/>
                </a:solidFill>
                <a:latin typeface="Consolas" panose="020B0609020204030204" pitchFamily="49" charset="0"/>
              </a:rPr>
              <a:t>.</a:t>
            </a:r>
            <a:r>
              <a:rPr lang="en-US" sz="1200" b="0" dirty="0" err="1">
                <a:solidFill>
                  <a:srgbClr val="000000"/>
                </a:solidFill>
                <a:latin typeface="Consolas" panose="020B0609020204030204" pitchFamily="49" charset="0"/>
              </a:rPr>
              <a:t>intersection</a:t>
            </a:r>
            <a:r>
              <a:rPr lang="en-US" sz="1200" b="1" dirty="0">
                <a:solidFill>
                  <a:srgbClr val="000000"/>
                </a:solidFill>
                <a:latin typeface="Consolas" panose="020B0609020204030204" pitchFamily="49" charset="0"/>
              </a:rPr>
              <a:t>(&amp;</a:t>
            </a:r>
            <a:r>
              <a:rPr lang="en-US" sz="1200" b="0" dirty="0" err="1">
                <a:solidFill>
                  <a:srgbClr val="000000"/>
                </a:solidFill>
                <a:latin typeface="Consolas" panose="020B0609020204030204" pitchFamily="49" charset="0"/>
              </a:rPr>
              <a:t>project_users</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collect</a:t>
            </a:r>
            <a:r>
              <a:rPr lang="en-US" sz="1200" b="1" dirty="0">
                <a:solidFill>
                  <a:srgbClr val="000000"/>
                </a:solidFill>
                <a:latin typeface="Consolas" panose="020B0609020204030204" pitchFamily="49" charset="0"/>
              </a:rPr>
              <a:t>();</a:t>
            </a:r>
            <a:endParaRPr lang="en-US" sz="1200" b="0" dirty="0">
              <a:solidFill>
                <a:srgbClr val="808080"/>
              </a:solidFill>
              <a:latin typeface="Consolas" panose="020B0609020204030204" pitchFamily="49" charset="0"/>
            </a:endParaRPr>
          </a:p>
          <a:p>
            <a:r>
              <a:rPr lang="en-GB" sz="1200" b="0" dirty="0">
                <a:solidFill>
                  <a:srgbClr val="7F7F00"/>
                </a:solidFill>
                <a:latin typeface="Consolas" panose="020B0609020204030204" pitchFamily="49" charset="0"/>
              </a:rPr>
              <a:t>    </a:t>
            </a:r>
            <a:r>
              <a:rPr lang="en-GB" sz="1200" b="0" dirty="0" err="1">
                <a:solidFill>
                  <a:srgbClr val="7F7F00"/>
                </a:solidFill>
                <a:latin typeface="Consolas" panose="020B0609020204030204" pitchFamily="49" charset="0"/>
              </a:rPr>
              <a:t>println</a:t>
            </a:r>
            <a:r>
              <a:rPr lang="en-GB" sz="1200" b="0" dirty="0">
                <a:solidFill>
                  <a:srgbClr val="7F7F00"/>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7F007F"/>
                </a:solidFill>
                <a:latin typeface="Consolas" panose="020B0609020204030204" pitchFamily="49" charset="0"/>
              </a:rPr>
              <a:t>"{:?}"</a:t>
            </a:r>
            <a:r>
              <a:rPr lang="en-GB" sz="1200" b="1" dirty="0">
                <a:solidFill>
                  <a:srgbClr val="000000"/>
                </a:solidFill>
                <a:latin typeface="Consolas" panose="020B0609020204030204" pitchFamily="49" charset="0"/>
              </a:rPr>
              <a:t>,</a:t>
            </a:r>
            <a:r>
              <a:rPr lang="en-GB" sz="1200" b="0" dirty="0">
                <a:solidFill>
                  <a:srgbClr val="808080"/>
                </a:solidFill>
                <a:latin typeface="Consolas" panose="020B0609020204030204" pitchFamily="49" charset="0"/>
              </a:rPr>
              <a:t> </a:t>
            </a:r>
            <a:r>
              <a:rPr lang="en-GB" sz="1200" b="0" dirty="0">
                <a:solidFill>
                  <a:srgbClr val="000000"/>
                </a:solidFill>
                <a:latin typeface="Consolas" panose="020B0609020204030204" pitchFamily="49" charset="0"/>
              </a:rPr>
              <a:t>intersection</a:t>
            </a:r>
            <a:r>
              <a:rPr lang="en-GB" sz="1200" b="1" dirty="0">
                <a:solidFill>
                  <a:srgbClr val="000000"/>
                </a:solidFill>
                <a:latin typeface="Consolas" panose="020B0609020204030204" pitchFamily="49" charset="0"/>
              </a:rPr>
              <a:t>);</a:t>
            </a:r>
            <a:endParaRPr lang="en-GB" sz="1200" b="0" dirty="0">
              <a:solidFill>
                <a:srgbClr val="808080"/>
              </a:solidFill>
              <a:latin typeface="Consolas" panose="020B0609020204030204" pitchFamily="49" charset="0"/>
            </a:endParaRPr>
          </a:p>
          <a:p>
            <a:endParaRPr lang="en-GB" sz="1200" b="0" dirty="0">
              <a:solidFill>
                <a:srgbClr val="808080"/>
              </a:solidFill>
              <a:latin typeface="Consolas" panose="020B0609020204030204" pitchFamily="49" charset="0"/>
            </a:endParaRPr>
          </a:p>
          <a:p>
            <a:r>
              <a:rPr lang="en-US" sz="1200" b="0" dirty="0">
                <a:solidFill>
                  <a:srgbClr val="007F00"/>
                </a:solidFill>
                <a:latin typeface="Consolas" panose="020B0609020204030204" pitchFamily="49" charset="0"/>
              </a:rPr>
              <a:t>   </a:t>
            </a:r>
            <a:endParaRPr lang="en-GB" sz="1200" dirty="0">
              <a:latin typeface="Consolas" panose="020B0609020204030204" pitchFamily="49" charset="0"/>
            </a:endParaRPr>
          </a:p>
        </p:txBody>
      </p:sp>
      <p:sp>
        <p:nvSpPr>
          <p:cNvPr id="5" name="TextBox 4">
            <a:extLst>
              <a:ext uri="{FF2B5EF4-FFF2-40B4-BE49-F238E27FC236}">
                <a16:creationId xmlns:a16="http://schemas.microsoft.com/office/drawing/2014/main" id="{5F11E7EE-F43F-5C5E-FD74-AB5EF557D0A7}"/>
              </a:ext>
            </a:extLst>
          </p:cNvPr>
          <p:cNvSpPr txBox="1"/>
          <p:nvPr/>
        </p:nvSpPr>
        <p:spPr>
          <a:xfrm>
            <a:off x="8893349" y="4194266"/>
            <a:ext cx="1192213" cy="276999"/>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6" name="TextBox 5">
            <a:extLst>
              <a:ext uri="{FF2B5EF4-FFF2-40B4-BE49-F238E27FC236}">
                <a16:creationId xmlns:a16="http://schemas.microsoft.com/office/drawing/2014/main" id="{FC9F03F7-0A86-CB5B-B139-8DB3C2FD34BB}"/>
              </a:ext>
            </a:extLst>
          </p:cNvPr>
          <p:cNvSpPr txBox="1"/>
          <p:nvPr/>
        </p:nvSpPr>
        <p:spPr>
          <a:xfrm>
            <a:off x="10111450" y="4194265"/>
            <a:ext cx="1669876" cy="276999"/>
          </a:xfrm>
          <a:prstGeom prst="rect">
            <a:avLst/>
          </a:prstGeom>
          <a:solidFill>
            <a:srgbClr val="000000"/>
          </a:solidFill>
        </p:spPr>
        <p:txBody>
          <a:bodyPr wrap="square">
            <a:spAutoFit/>
          </a:bodyPr>
          <a:lstStyle/>
          <a:p>
            <a:r>
              <a:rPr lang="en-GB" sz="1200" dirty="0">
                <a:solidFill>
                  <a:srgbClr val="FFFF00"/>
                </a:solidFill>
                <a:latin typeface="Consolas" panose="020B0609020204030204" pitchFamily="49" charset="0"/>
              </a:rPr>
              <a:t>{"Frank", "Ron"}</a:t>
            </a:r>
          </a:p>
        </p:txBody>
      </p:sp>
      <p:pic>
        <p:nvPicPr>
          <p:cNvPr id="7" name="Picture 2" descr="Rust Programming language Logo Machine learning Haskell, crab, animals ...">
            <a:extLst>
              <a:ext uri="{FF2B5EF4-FFF2-40B4-BE49-F238E27FC236}">
                <a16:creationId xmlns:a16="http://schemas.microsoft.com/office/drawing/2014/main" id="{39269696-4BE5-DE67-5137-952BFF243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4990" y="963880"/>
            <a:ext cx="516336" cy="38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446675"/>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13141</TotalTime>
  <Words>6337</Words>
  <Application>Microsoft Office PowerPoint</Application>
  <PresentationFormat>Widescreen</PresentationFormat>
  <Paragraphs>1027</Paragraphs>
  <Slides>31</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Consolas</vt:lpstr>
      <vt:lpstr>inherit</vt:lpstr>
      <vt:lpstr>Krana Fat B</vt:lpstr>
      <vt:lpstr>Montserrat</vt:lpstr>
      <vt:lpstr>Montserrat Black</vt:lpstr>
      <vt:lpstr>Source Serif 4</vt:lpstr>
      <vt:lpstr>Wingdings</vt:lpstr>
      <vt:lpstr>Office Theme</vt:lpstr>
      <vt:lpstr>C to Rust : Chapter 16 Rust library: Useful Tools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to Rust Lab #32</vt:lpstr>
      <vt:lpstr>PowerPoint Presentation</vt:lpstr>
      <vt:lpstr>Any questions?</vt:lpstr>
      <vt:lpstr>Appendices</vt:lpstr>
      <vt:lpstr>PowerPoint Presentation</vt:lpstr>
      <vt:lpstr>Review of Learning Aim and Outcomes</vt:lpstr>
      <vt:lpstr>PowerPoint Presentation</vt:lpstr>
      <vt:lpstr>Thank you!</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1153</cp:revision>
  <cp:lastPrinted>2019-07-11T13:24:49Z</cp:lastPrinted>
  <dcterms:created xsi:type="dcterms:W3CDTF">2019-07-10T13:11:53Z</dcterms:created>
  <dcterms:modified xsi:type="dcterms:W3CDTF">2023-10-19T08:41:34Z</dcterms:modified>
  <cp:category/>
</cp:coreProperties>
</file>